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9" r:id="rId3"/>
  </p:sldIdLst>
  <p:sldSz cx="7556500" cy="10261600"/>
  <p:notesSz cx="7556500" cy="102616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00317644" initials="l" lastIdx="1" clrIdx="0">
    <p:extLst>
      <p:ext uri="{19B8F6BF-5375-455C-9EA6-DF929625EA0E}">
        <p15:presenceInfo xmlns:p15="http://schemas.microsoft.com/office/powerpoint/2012/main" userId="l0031764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3DB"/>
    <a:srgbClr val="00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74" y="-143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358" cy="102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297155" y="9726938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0" y="48259"/>
                </a:moveTo>
                <a:lnTo>
                  <a:pt x="24117" y="48259"/>
                </a:lnTo>
                <a:lnTo>
                  <a:pt x="2411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297155" y="9715507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90" y="0"/>
                </a:lnTo>
              </a:path>
            </a:pathLst>
          </a:custGeom>
          <a:ln w="22859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97155" y="9655817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0" y="48259"/>
                </a:moveTo>
                <a:lnTo>
                  <a:pt x="24117" y="48259"/>
                </a:lnTo>
                <a:lnTo>
                  <a:pt x="2411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375666" y="9726696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24079" y="0"/>
                </a:moveTo>
                <a:lnTo>
                  <a:pt x="0" y="0"/>
                </a:lnTo>
                <a:lnTo>
                  <a:pt x="0" y="48221"/>
                </a:lnTo>
                <a:lnTo>
                  <a:pt x="24079" y="48221"/>
                </a:lnTo>
                <a:lnTo>
                  <a:pt x="24079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75666" y="9656186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24079" y="0"/>
                </a:moveTo>
                <a:lnTo>
                  <a:pt x="0" y="0"/>
                </a:lnTo>
                <a:lnTo>
                  <a:pt x="0" y="47891"/>
                </a:lnTo>
                <a:lnTo>
                  <a:pt x="24079" y="47891"/>
                </a:lnTo>
                <a:lnTo>
                  <a:pt x="24079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433165" y="9656160"/>
            <a:ext cx="102870" cy="120650"/>
          </a:xfrm>
          <a:custGeom>
            <a:avLst/>
            <a:gdLst/>
            <a:ahLst/>
            <a:cxnLst/>
            <a:rect l="l" t="t" r="r" b="b"/>
            <a:pathLst>
              <a:path w="102870" h="120650">
                <a:moveTo>
                  <a:pt x="24066" y="76"/>
                </a:moveTo>
                <a:lnTo>
                  <a:pt x="0" y="76"/>
                </a:lnTo>
                <a:lnTo>
                  <a:pt x="0" y="67983"/>
                </a:lnTo>
                <a:lnTo>
                  <a:pt x="3404" y="90287"/>
                </a:lnTo>
                <a:lnTo>
                  <a:pt x="13322" y="106791"/>
                </a:lnTo>
                <a:lnTo>
                  <a:pt x="29307" y="117032"/>
                </a:lnTo>
                <a:lnTo>
                  <a:pt x="50914" y="120548"/>
                </a:lnTo>
                <a:lnTo>
                  <a:pt x="72725" y="116966"/>
                </a:lnTo>
                <a:lnTo>
                  <a:pt x="88861" y="106535"/>
                </a:lnTo>
                <a:lnTo>
                  <a:pt x="94176" y="97612"/>
                </a:lnTo>
                <a:lnTo>
                  <a:pt x="51231" y="97612"/>
                </a:lnTo>
                <a:lnTo>
                  <a:pt x="39604" y="95645"/>
                </a:lnTo>
                <a:lnTo>
                  <a:pt x="31086" y="89830"/>
                </a:lnTo>
                <a:lnTo>
                  <a:pt x="25850" y="80295"/>
                </a:lnTo>
                <a:lnTo>
                  <a:pt x="24176" y="67983"/>
                </a:lnTo>
                <a:lnTo>
                  <a:pt x="24066" y="76"/>
                </a:lnTo>
                <a:close/>
              </a:path>
              <a:path w="102870" h="120650">
                <a:moveTo>
                  <a:pt x="102311" y="0"/>
                </a:moveTo>
                <a:lnTo>
                  <a:pt x="78232" y="0"/>
                </a:lnTo>
                <a:lnTo>
                  <a:pt x="78232" y="67983"/>
                </a:lnTo>
                <a:lnTo>
                  <a:pt x="76458" y="80761"/>
                </a:lnTo>
                <a:lnTo>
                  <a:pt x="71251" y="90041"/>
                </a:lnTo>
                <a:lnTo>
                  <a:pt x="62785" y="95699"/>
                </a:lnTo>
                <a:lnTo>
                  <a:pt x="51231" y="97612"/>
                </a:lnTo>
                <a:lnTo>
                  <a:pt x="94176" y="97612"/>
                </a:lnTo>
                <a:lnTo>
                  <a:pt x="98873" y="89724"/>
                </a:lnTo>
                <a:lnTo>
                  <a:pt x="102286" y="67170"/>
                </a:lnTo>
                <a:lnTo>
                  <a:pt x="102311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6664392" y="9656150"/>
            <a:ext cx="177165" cy="119380"/>
          </a:xfrm>
          <a:custGeom>
            <a:avLst/>
            <a:gdLst/>
            <a:ahLst/>
            <a:cxnLst/>
            <a:rect l="l" t="t" r="r" b="b"/>
            <a:pathLst>
              <a:path w="177165" h="119379">
                <a:moveTo>
                  <a:pt x="25641" y="76"/>
                </a:moveTo>
                <a:lnTo>
                  <a:pt x="0" y="76"/>
                </a:lnTo>
                <a:lnTo>
                  <a:pt x="41376" y="118770"/>
                </a:lnTo>
                <a:lnTo>
                  <a:pt x="61315" y="118770"/>
                </a:lnTo>
                <a:lnTo>
                  <a:pt x="74162" y="81673"/>
                </a:lnTo>
                <a:lnTo>
                  <a:pt x="51866" y="81673"/>
                </a:lnTo>
                <a:lnTo>
                  <a:pt x="25641" y="76"/>
                </a:lnTo>
                <a:close/>
              </a:path>
              <a:path w="177165" h="119379">
                <a:moveTo>
                  <a:pt x="111959" y="40805"/>
                </a:moveTo>
                <a:lnTo>
                  <a:pt x="88315" y="40805"/>
                </a:lnTo>
                <a:lnTo>
                  <a:pt x="115316" y="118770"/>
                </a:lnTo>
                <a:lnTo>
                  <a:pt x="135445" y="118770"/>
                </a:lnTo>
                <a:lnTo>
                  <a:pt x="148345" y="81673"/>
                </a:lnTo>
                <a:lnTo>
                  <a:pt x="125450" y="81673"/>
                </a:lnTo>
                <a:lnTo>
                  <a:pt x="111959" y="40805"/>
                </a:lnTo>
                <a:close/>
              </a:path>
              <a:path w="177165" h="119379">
                <a:moveTo>
                  <a:pt x="98488" y="0"/>
                </a:moveTo>
                <a:lnTo>
                  <a:pt x="78828" y="0"/>
                </a:lnTo>
                <a:lnTo>
                  <a:pt x="51866" y="81673"/>
                </a:lnTo>
                <a:lnTo>
                  <a:pt x="74162" y="81673"/>
                </a:lnTo>
                <a:lnTo>
                  <a:pt x="88315" y="40805"/>
                </a:lnTo>
                <a:lnTo>
                  <a:pt x="111959" y="40805"/>
                </a:lnTo>
                <a:lnTo>
                  <a:pt x="98488" y="0"/>
                </a:lnTo>
                <a:close/>
              </a:path>
              <a:path w="177165" h="119379">
                <a:moveTo>
                  <a:pt x="176720" y="76"/>
                </a:moveTo>
                <a:lnTo>
                  <a:pt x="151726" y="76"/>
                </a:lnTo>
                <a:lnTo>
                  <a:pt x="125450" y="81673"/>
                </a:lnTo>
                <a:lnTo>
                  <a:pt x="148345" y="81673"/>
                </a:lnTo>
                <a:lnTo>
                  <a:pt x="176720" y="76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860550" y="976382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49" y="0"/>
                </a:lnTo>
              </a:path>
            </a:pathLst>
          </a:custGeom>
          <a:ln w="21590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6860550" y="9723821"/>
            <a:ext cx="24130" cy="29209"/>
          </a:xfrm>
          <a:custGeom>
            <a:avLst/>
            <a:gdLst/>
            <a:ahLst/>
            <a:cxnLst/>
            <a:rect l="l" t="t" r="r" b="b"/>
            <a:pathLst>
              <a:path w="24129" h="29209">
                <a:moveTo>
                  <a:pt x="0" y="29209"/>
                </a:moveTo>
                <a:lnTo>
                  <a:pt x="23761" y="29209"/>
                </a:lnTo>
                <a:lnTo>
                  <a:pt x="23761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6860550" y="9702231"/>
            <a:ext cx="67945" cy="21590"/>
          </a:xfrm>
          <a:custGeom>
            <a:avLst/>
            <a:gdLst/>
            <a:ahLst/>
            <a:cxnLst/>
            <a:rect l="l" t="t" r="r" b="b"/>
            <a:pathLst>
              <a:path w="67945" h="21590">
                <a:moveTo>
                  <a:pt x="0" y="21590"/>
                </a:moveTo>
                <a:lnTo>
                  <a:pt x="67589" y="21590"/>
                </a:lnTo>
                <a:lnTo>
                  <a:pt x="6758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6860550" y="967810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0" y="24130"/>
                </a:moveTo>
                <a:lnTo>
                  <a:pt x="23761" y="24130"/>
                </a:lnTo>
                <a:lnTo>
                  <a:pt x="2376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6860550" y="966730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75" y="0"/>
                </a:lnTo>
              </a:path>
            </a:pathLst>
          </a:custGeom>
          <a:ln w="21589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6990822" y="9656165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592"/>
                </a:lnTo>
              </a:path>
            </a:pathLst>
          </a:custGeom>
          <a:ln w="23761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6547697" y="9656182"/>
            <a:ext cx="125730" cy="118745"/>
          </a:xfrm>
          <a:custGeom>
            <a:avLst/>
            <a:gdLst/>
            <a:ahLst/>
            <a:cxnLst/>
            <a:rect l="l" t="t" r="r" b="b"/>
            <a:pathLst>
              <a:path w="125729" h="118745">
                <a:moveTo>
                  <a:pt x="73367" y="0"/>
                </a:moveTo>
                <a:lnTo>
                  <a:pt x="52298" y="0"/>
                </a:lnTo>
                <a:lnTo>
                  <a:pt x="0" y="118681"/>
                </a:lnTo>
                <a:lnTo>
                  <a:pt x="24599" y="118681"/>
                </a:lnTo>
                <a:lnTo>
                  <a:pt x="34683" y="95694"/>
                </a:lnTo>
                <a:lnTo>
                  <a:pt x="35382" y="93941"/>
                </a:lnTo>
                <a:lnTo>
                  <a:pt x="114803" y="93941"/>
                </a:lnTo>
                <a:lnTo>
                  <a:pt x="105412" y="72555"/>
                </a:lnTo>
                <a:lnTo>
                  <a:pt x="44348" y="72555"/>
                </a:lnTo>
                <a:lnTo>
                  <a:pt x="45516" y="69786"/>
                </a:lnTo>
                <a:lnTo>
                  <a:pt x="62522" y="30048"/>
                </a:lnTo>
                <a:lnTo>
                  <a:pt x="86748" y="30048"/>
                </a:lnTo>
                <a:lnTo>
                  <a:pt x="73850" y="673"/>
                </a:lnTo>
                <a:lnTo>
                  <a:pt x="73367" y="0"/>
                </a:lnTo>
                <a:close/>
              </a:path>
              <a:path w="125729" h="118745">
                <a:moveTo>
                  <a:pt x="114803" y="93941"/>
                </a:moveTo>
                <a:lnTo>
                  <a:pt x="89750" y="93941"/>
                </a:lnTo>
                <a:lnTo>
                  <a:pt x="100393" y="118681"/>
                </a:lnTo>
                <a:lnTo>
                  <a:pt x="125666" y="118681"/>
                </a:lnTo>
                <a:lnTo>
                  <a:pt x="114803" y="93941"/>
                </a:lnTo>
                <a:close/>
              </a:path>
              <a:path w="125729" h="118745">
                <a:moveTo>
                  <a:pt x="86748" y="30048"/>
                </a:moveTo>
                <a:lnTo>
                  <a:pt x="62522" y="30048"/>
                </a:lnTo>
                <a:lnTo>
                  <a:pt x="79705" y="69786"/>
                </a:lnTo>
                <a:lnTo>
                  <a:pt x="80772" y="72555"/>
                </a:lnTo>
                <a:lnTo>
                  <a:pt x="105412" y="72555"/>
                </a:lnTo>
                <a:lnTo>
                  <a:pt x="86748" y="30048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6296042" y="9056700"/>
            <a:ext cx="711961" cy="440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6360045" y="9513011"/>
            <a:ext cx="220535" cy="71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6718096" y="9513125"/>
            <a:ext cx="220332" cy="81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2637" y="1309865"/>
            <a:ext cx="455757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方正兰亭粗黑简体" panose="02000000000000000000" charset="-122"/>
                <a:cs typeface="方正兰亭粗黑简体" panose="02000000000000000000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360168"/>
            <a:ext cx="6806565" cy="67726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latin typeface="Huawei Sans" panose="020C0503030203020204" pitchFamily="34" charset="0"/>
              </a:rPr>
              <a:t>5/26/2022</a:t>
            </a:fld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latin typeface="Huawei Sans" panose="020C0503030203020204" pitchFamily="34" charset="0"/>
              </a:rPr>
              <a:t>‹#›</a:t>
            </a:fld>
            <a:endParaRPr>
              <a:latin typeface="Huawei Sans" panose="020C0503030203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latin typeface="Huawei Sans" panose="020C0503030203020204" pitchFamily="34" charset="0"/>
              </a:rPr>
              <a:t>5/26/2022</a:t>
            </a:fld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4525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latin typeface="Huawei Sans" panose="020C0503030203020204" pitchFamily="34" charset="0"/>
              </a:rPr>
              <a:t>‹#›</a:t>
            </a:fld>
            <a:endParaRPr>
              <a:latin typeface="Huawei Sans" panose="020C0503030203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latin typeface="Huawei Sans" panose="020C0503030203020204" pitchFamily="34" charset="0"/>
              </a:rPr>
              <a:t>5/26/2022</a:t>
            </a:fld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4525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latin typeface="Huawei Sans" panose="020C0503030203020204" pitchFamily="34" charset="0"/>
              </a:rPr>
              <a:t>‹#›</a:t>
            </a:fld>
            <a:endParaRPr>
              <a:latin typeface="Huawei Sans" panose="020C0503030203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latin typeface="Huawei Sans" panose="020C0503030203020204" pitchFamily="34" charset="0"/>
              </a:rPr>
              <a:t>5/26/2022</a:t>
            </a:fld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4525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latin typeface="Huawei Sans" panose="020C0503030203020204" pitchFamily="34" charset="0"/>
              </a:rPr>
              <a:t>‹#›</a:t>
            </a:fld>
            <a:endParaRPr>
              <a:latin typeface="Huawei Sans" panose="020C0503030203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"/>
            <a:ext cx="7556500" cy="10256121"/>
          </a:xfrm>
          <a:prstGeom prst="rect">
            <a:avLst/>
          </a:prstGeom>
        </p:spPr>
      </p:pic>
      <p:sp>
        <p:nvSpPr>
          <p:cNvPr id="17" name="bk object 17"/>
          <p:cNvSpPr/>
          <p:nvPr/>
        </p:nvSpPr>
        <p:spPr>
          <a:xfrm>
            <a:off x="6297155" y="9726938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0" y="48259"/>
                </a:moveTo>
                <a:lnTo>
                  <a:pt x="24117" y="48259"/>
                </a:lnTo>
                <a:lnTo>
                  <a:pt x="2411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97155" y="9715507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90" y="0"/>
                </a:lnTo>
              </a:path>
            </a:pathLst>
          </a:custGeom>
          <a:ln w="22859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97155" y="9655817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0" y="48259"/>
                </a:moveTo>
                <a:lnTo>
                  <a:pt x="24117" y="48259"/>
                </a:lnTo>
                <a:lnTo>
                  <a:pt x="24117" y="0"/>
                </a:lnTo>
                <a:lnTo>
                  <a:pt x="0" y="0"/>
                </a:lnTo>
                <a:lnTo>
                  <a:pt x="0" y="4825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375666" y="9726696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24079" y="0"/>
                </a:moveTo>
                <a:lnTo>
                  <a:pt x="0" y="0"/>
                </a:lnTo>
                <a:lnTo>
                  <a:pt x="0" y="48221"/>
                </a:lnTo>
                <a:lnTo>
                  <a:pt x="24079" y="48221"/>
                </a:lnTo>
                <a:lnTo>
                  <a:pt x="24079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75666" y="9656186"/>
            <a:ext cx="24130" cy="48260"/>
          </a:xfrm>
          <a:custGeom>
            <a:avLst/>
            <a:gdLst/>
            <a:ahLst/>
            <a:cxnLst/>
            <a:rect l="l" t="t" r="r" b="b"/>
            <a:pathLst>
              <a:path w="24129" h="48259">
                <a:moveTo>
                  <a:pt x="24079" y="0"/>
                </a:moveTo>
                <a:lnTo>
                  <a:pt x="0" y="0"/>
                </a:lnTo>
                <a:lnTo>
                  <a:pt x="0" y="47891"/>
                </a:lnTo>
                <a:lnTo>
                  <a:pt x="24079" y="47891"/>
                </a:lnTo>
                <a:lnTo>
                  <a:pt x="24079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433165" y="9656160"/>
            <a:ext cx="102870" cy="120650"/>
          </a:xfrm>
          <a:custGeom>
            <a:avLst/>
            <a:gdLst/>
            <a:ahLst/>
            <a:cxnLst/>
            <a:rect l="l" t="t" r="r" b="b"/>
            <a:pathLst>
              <a:path w="102870" h="120650">
                <a:moveTo>
                  <a:pt x="24066" y="76"/>
                </a:moveTo>
                <a:lnTo>
                  <a:pt x="0" y="76"/>
                </a:lnTo>
                <a:lnTo>
                  <a:pt x="0" y="67983"/>
                </a:lnTo>
                <a:lnTo>
                  <a:pt x="3404" y="90287"/>
                </a:lnTo>
                <a:lnTo>
                  <a:pt x="13322" y="106791"/>
                </a:lnTo>
                <a:lnTo>
                  <a:pt x="29307" y="117032"/>
                </a:lnTo>
                <a:lnTo>
                  <a:pt x="50914" y="120548"/>
                </a:lnTo>
                <a:lnTo>
                  <a:pt x="72725" y="116966"/>
                </a:lnTo>
                <a:lnTo>
                  <a:pt x="88861" y="106535"/>
                </a:lnTo>
                <a:lnTo>
                  <a:pt x="94176" y="97612"/>
                </a:lnTo>
                <a:lnTo>
                  <a:pt x="51231" y="97612"/>
                </a:lnTo>
                <a:lnTo>
                  <a:pt x="39604" y="95645"/>
                </a:lnTo>
                <a:lnTo>
                  <a:pt x="31086" y="89830"/>
                </a:lnTo>
                <a:lnTo>
                  <a:pt x="25850" y="80295"/>
                </a:lnTo>
                <a:lnTo>
                  <a:pt x="24176" y="67983"/>
                </a:lnTo>
                <a:lnTo>
                  <a:pt x="24066" y="76"/>
                </a:lnTo>
                <a:close/>
              </a:path>
              <a:path w="102870" h="120650">
                <a:moveTo>
                  <a:pt x="102311" y="0"/>
                </a:moveTo>
                <a:lnTo>
                  <a:pt x="78232" y="0"/>
                </a:lnTo>
                <a:lnTo>
                  <a:pt x="78232" y="67983"/>
                </a:lnTo>
                <a:lnTo>
                  <a:pt x="76458" y="80761"/>
                </a:lnTo>
                <a:lnTo>
                  <a:pt x="71251" y="90041"/>
                </a:lnTo>
                <a:lnTo>
                  <a:pt x="62785" y="95699"/>
                </a:lnTo>
                <a:lnTo>
                  <a:pt x="51231" y="97612"/>
                </a:lnTo>
                <a:lnTo>
                  <a:pt x="94176" y="97612"/>
                </a:lnTo>
                <a:lnTo>
                  <a:pt x="98873" y="89724"/>
                </a:lnTo>
                <a:lnTo>
                  <a:pt x="102286" y="67170"/>
                </a:lnTo>
                <a:lnTo>
                  <a:pt x="102311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664392" y="9656150"/>
            <a:ext cx="177165" cy="119380"/>
          </a:xfrm>
          <a:custGeom>
            <a:avLst/>
            <a:gdLst/>
            <a:ahLst/>
            <a:cxnLst/>
            <a:rect l="l" t="t" r="r" b="b"/>
            <a:pathLst>
              <a:path w="177165" h="119379">
                <a:moveTo>
                  <a:pt x="25641" y="76"/>
                </a:moveTo>
                <a:lnTo>
                  <a:pt x="0" y="76"/>
                </a:lnTo>
                <a:lnTo>
                  <a:pt x="41376" y="118770"/>
                </a:lnTo>
                <a:lnTo>
                  <a:pt x="61315" y="118770"/>
                </a:lnTo>
                <a:lnTo>
                  <a:pt x="74162" y="81673"/>
                </a:lnTo>
                <a:lnTo>
                  <a:pt x="51866" y="81673"/>
                </a:lnTo>
                <a:lnTo>
                  <a:pt x="25641" y="76"/>
                </a:lnTo>
                <a:close/>
              </a:path>
              <a:path w="177165" h="119379">
                <a:moveTo>
                  <a:pt x="111959" y="40805"/>
                </a:moveTo>
                <a:lnTo>
                  <a:pt x="88315" y="40805"/>
                </a:lnTo>
                <a:lnTo>
                  <a:pt x="115316" y="118770"/>
                </a:lnTo>
                <a:lnTo>
                  <a:pt x="135445" y="118770"/>
                </a:lnTo>
                <a:lnTo>
                  <a:pt x="148345" y="81673"/>
                </a:lnTo>
                <a:lnTo>
                  <a:pt x="125450" y="81673"/>
                </a:lnTo>
                <a:lnTo>
                  <a:pt x="111959" y="40805"/>
                </a:lnTo>
                <a:close/>
              </a:path>
              <a:path w="177165" h="119379">
                <a:moveTo>
                  <a:pt x="98488" y="0"/>
                </a:moveTo>
                <a:lnTo>
                  <a:pt x="78828" y="0"/>
                </a:lnTo>
                <a:lnTo>
                  <a:pt x="51866" y="81673"/>
                </a:lnTo>
                <a:lnTo>
                  <a:pt x="74162" y="81673"/>
                </a:lnTo>
                <a:lnTo>
                  <a:pt x="88315" y="40805"/>
                </a:lnTo>
                <a:lnTo>
                  <a:pt x="111959" y="40805"/>
                </a:lnTo>
                <a:lnTo>
                  <a:pt x="98488" y="0"/>
                </a:lnTo>
                <a:close/>
              </a:path>
              <a:path w="177165" h="119379">
                <a:moveTo>
                  <a:pt x="176720" y="76"/>
                </a:moveTo>
                <a:lnTo>
                  <a:pt x="151726" y="76"/>
                </a:lnTo>
                <a:lnTo>
                  <a:pt x="125450" y="81673"/>
                </a:lnTo>
                <a:lnTo>
                  <a:pt x="148345" y="81673"/>
                </a:lnTo>
                <a:lnTo>
                  <a:pt x="176720" y="76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60550" y="976382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49" y="0"/>
                </a:lnTo>
              </a:path>
            </a:pathLst>
          </a:custGeom>
          <a:ln w="21590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860550" y="9723821"/>
            <a:ext cx="24130" cy="29209"/>
          </a:xfrm>
          <a:custGeom>
            <a:avLst/>
            <a:gdLst/>
            <a:ahLst/>
            <a:cxnLst/>
            <a:rect l="l" t="t" r="r" b="b"/>
            <a:pathLst>
              <a:path w="24129" h="29209">
                <a:moveTo>
                  <a:pt x="0" y="29209"/>
                </a:moveTo>
                <a:lnTo>
                  <a:pt x="23761" y="29209"/>
                </a:lnTo>
                <a:lnTo>
                  <a:pt x="23761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860550" y="9702231"/>
            <a:ext cx="67945" cy="21590"/>
          </a:xfrm>
          <a:custGeom>
            <a:avLst/>
            <a:gdLst/>
            <a:ahLst/>
            <a:cxnLst/>
            <a:rect l="l" t="t" r="r" b="b"/>
            <a:pathLst>
              <a:path w="67945" h="21590">
                <a:moveTo>
                  <a:pt x="0" y="21590"/>
                </a:moveTo>
                <a:lnTo>
                  <a:pt x="67589" y="21590"/>
                </a:lnTo>
                <a:lnTo>
                  <a:pt x="6758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860550" y="967810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0" y="24130"/>
                </a:moveTo>
                <a:lnTo>
                  <a:pt x="23761" y="24130"/>
                </a:lnTo>
                <a:lnTo>
                  <a:pt x="23761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860550" y="966730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75" y="0"/>
                </a:lnTo>
              </a:path>
            </a:pathLst>
          </a:custGeom>
          <a:ln w="21589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990822" y="9656165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592"/>
                </a:lnTo>
              </a:path>
            </a:pathLst>
          </a:custGeom>
          <a:ln w="23761">
            <a:solidFill>
              <a:srgbClr val="2217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547697" y="9656182"/>
            <a:ext cx="125730" cy="118745"/>
          </a:xfrm>
          <a:custGeom>
            <a:avLst/>
            <a:gdLst/>
            <a:ahLst/>
            <a:cxnLst/>
            <a:rect l="l" t="t" r="r" b="b"/>
            <a:pathLst>
              <a:path w="125729" h="118745">
                <a:moveTo>
                  <a:pt x="73367" y="0"/>
                </a:moveTo>
                <a:lnTo>
                  <a:pt x="52298" y="0"/>
                </a:lnTo>
                <a:lnTo>
                  <a:pt x="0" y="118681"/>
                </a:lnTo>
                <a:lnTo>
                  <a:pt x="24599" y="118681"/>
                </a:lnTo>
                <a:lnTo>
                  <a:pt x="34683" y="95694"/>
                </a:lnTo>
                <a:lnTo>
                  <a:pt x="35382" y="93941"/>
                </a:lnTo>
                <a:lnTo>
                  <a:pt x="114803" y="93941"/>
                </a:lnTo>
                <a:lnTo>
                  <a:pt x="105412" y="72555"/>
                </a:lnTo>
                <a:lnTo>
                  <a:pt x="44348" y="72555"/>
                </a:lnTo>
                <a:lnTo>
                  <a:pt x="45516" y="69786"/>
                </a:lnTo>
                <a:lnTo>
                  <a:pt x="62522" y="30048"/>
                </a:lnTo>
                <a:lnTo>
                  <a:pt x="86748" y="30048"/>
                </a:lnTo>
                <a:lnTo>
                  <a:pt x="73850" y="673"/>
                </a:lnTo>
                <a:lnTo>
                  <a:pt x="73367" y="0"/>
                </a:lnTo>
                <a:close/>
              </a:path>
              <a:path w="125729" h="118745">
                <a:moveTo>
                  <a:pt x="114803" y="93941"/>
                </a:moveTo>
                <a:lnTo>
                  <a:pt x="89750" y="93941"/>
                </a:lnTo>
                <a:lnTo>
                  <a:pt x="100393" y="118681"/>
                </a:lnTo>
                <a:lnTo>
                  <a:pt x="125666" y="118681"/>
                </a:lnTo>
                <a:lnTo>
                  <a:pt x="114803" y="93941"/>
                </a:lnTo>
                <a:close/>
              </a:path>
              <a:path w="125729" h="118745">
                <a:moveTo>
                  <a:pt x="86748" y="30048"/>
                </a:moveTo>
                <a:lnTo>
                  <a:pt x="62522" y="30048"/>
                </a:lnTo>
                <a:lnTo>
                  <a:pt x="79705" y="69786"/>
                </a:lnTo>
                <a:lnTo>
                  <a:pt x="80772" y="72555"/>
                </a:lnTo>
                <a:lnTo>
                  <a:pt x="105412" y="72555"/>
                </a:lnTo>
                <a:lnTo>
                  <a:pt x="86748" y="30048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296042" y="9056700"/>
            <a:ext cx="711961" cy="440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360045" y="9513011"/>
            <a:ext cx="220535" cy="71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718096" y="9513125"/>
            <a:ext cx="220332" cy="81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543288"/>
            <a:ext cx="2420112" cy="51308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543288"/>
            <a:ext cx="1739455" cy="51308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73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 userDrawn="1"/>
        </p:nvSpPr>
        <p:spPr>
          <a:xfrm>
            <a:off x="-3492" y="0"/>
            <a:ext cx="7559992" cy="4653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Huawei Sans" panose="020C050303020302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7556500" cy="47498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7195" y="0"/>
            <a:ext cx="7560309" cy="4673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9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549" y="392302"/>
            <a:ext cx="5211701" cy="32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2050" dirty="0">
                <a:solidFill>
                  <a:srgbClr val="FFFFF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Leading Intelligent IP Networks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366F0420-3B91-4928-BA5A-BFF3E15F569A}"/>
              </a:ext>
            </a:extLst>
          </p:cNvPr>
          <p:cNvSpPr txBox="1"/>
          <p:nvPr/>
        </p:nvSpPr>
        <p:spPr>
          <a:xfrm>
            <a:off x="1035050" y="1882775"/>
            <a:ext cx="5867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fontAlgn="ctr">
              <a:lnSpc>
                <a:spcPct val="100000"/>
              </a:lnSpc>
              <a:spcBef>
                <a:spcPts val="100"/>
              </a:spcBef>
            </a:pPr>
            <a:r>
              <a:rPr lang="en-US" sz="3000" b="1" dirty="0" err="1">
                <a:solidFill>
                  <a:srgbClr val="C6000B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NetEngine</a:t>
            </a:r>
            <a:r>
              <a:rPr lang="en-US" sz="3000" b="1" dirty="0">
                <a:solidFill>
                  <a:srgbClr val="C6000B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 8000 </a:t>
            </a:r>
            <a:r>
              <a:rPr lang="en-US" altLang="zh-CN" sz="3000" b="1" dirty="0">
                <a:solidFill>
                  <a:srgbClr val="C6000B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CGN Solution</a:t>
            </a:r>
            <a:endParaRPr lang="en-US" sz="3000" b="1" dirty="0">
              <a:solidFill>
                <a:srgbClr val="C6000B"/>
              </a:solidFill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xmlns="" id="{28D63C07-7C1B-44ED-B3C6-DE55C06185F1}"/>
              </a:ext>
            </a:extLst>
          </p:cNvPr>
          <p:cNvSpPr txBox="1">
            <a:spLocks/>
          </p:cNvSpPr>
          <p:nvPr/>
        </p:nvSpPr>
        <p:spPr>
          <a:xfrm>
            <a:off x="3741420" y="851821"/>
            <a:ext cx="3271776" cy="769150"/>
          </a:xfrm>
          <a:prstGeom prst="rect">
            <a:avLst/>
          </a:prstGeom>
          <a:solidFill>
            <a:srgbClr val="AFC3DB">
              <a:alpha val="86000"/>
            </a:srgbClr>
          </a:solidFill>
        </p:spPr>
        <p:txBody>
          <a:bodyPr vert="horz" wrap="square" lIns="0" tIns="12700" rIns="0" bIns="0" rtlCol="0">
            <a:prstTxWarp prst="textPlain">
              <a:avLst/>
            </a:prstTxWarp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i="1" dirty="0" err="1">
                <a:solidFill>
                  <a:schemeClr val="bg1"/>
                </a:solidFill>
                <a:latin typeface="Huawei Sans Medium" panose="020C0603030203020204" pitchFamily="34" charset="0"/>
                <a:cs typeface="Huawei Sans Medium" panose="020C0603030203020204" pitchFamily="34" charset="0"/>
              </a:rPr>
              <a:t>N</a:t>
            </a:r>
            <a:r>
              <a:rPr lang="en-US" altLang="zh-CN" sz="900" b="1" i="1" dirty="0" err="1">
                <a:solidFill>
                  <a:schemeClr val="bg1"/>
                </a:solidFill>
                <a:latin typeface="Huawei Sans Medium" panose="020C0603030203020204" pitchFamily="34" charset="0"/>
                <a:cs typeface="Huawei Sans Medium" panose="020C0603030203020204" pitchFamily="34" charset="0"/>
              </a:rPr>
              <a:t>etEngine</a:t>
            </a:r>
            <a:r>
              <a:rPr lang="en-US" altLang="zh-CN" sz="900" b="1" i="1" dirty="0">
                <a:solidFill>
                  <a:schemeClr val="bg1"/>
                </a:solidFill>
                <a:latin typeface="Huawei Sans Medium" panose="020C0603030203020204" pitchFamily="34" charset="0"/>
                <a:cs typeface="Huawei Sans Medium" panose="020C0603030203020204" pitchFamily="34" charset="0"/>
              </a:rPr>
              <a:t> 8000 with VSUP-100s installed has an enhanced capability of processing various CGN services, managing users based on logs, load-balancing NAT traffic, and enhancing user access security.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C1005535-7E52-4142-9CE8-555F6D018521}"/>
              </a:ext>
            </a:extLst>
          </p:cNvPr>
          <p:cNvSpPr/>
          <p:nvPr/>
        </p:nvSpPr>
        <p:spPr>
          <a:xfrm rot="18581133">
            <a:off x="325513" y="2730984"/>
            <a:ext cx="3260438" cy="2855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Huawei Sans" panose="020C0503030203020204" pitchFamily="34" charset="0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xmlns="" id="{885F1BDE-0D5E-4D17-937C-091CF297B7D2}"/>
              </a:ext>
            </a:extLst>
          </p:cNvPr>
          <p:cNvSpPr/>
          <p:nvPr/>
        </p:nvSpPr>
        <p:spPr>
          <a:xfrm rot="2940770">
            <a:off x="4182912" y="2677071"/>
            <a:ext cx="336777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sz="1600" dirty="0">
              <a:latin typeface="Huawei Sans" panose="020C0503030203020204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xmlns="" id="{EC8BBE5E-8040-4747-86A9-1298B4A720D5}"/>
              </a:ext>
            </a:extLst>
          </p:cNvPr>
          <p:cNvSpPr txBox="1"/>
          <p:nvPr/>
        </p:nvSpPr>
        <p:spPr>
          <a:xfrm>
            <a:off x="1048416" y="2625552"/>
            <a:ext cx="1924176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ctr">
              <a:spcBef>
                <a:spcPts val="100"/>
              </a:spcBef>
            </a:pPr>
            <a:r>
              <a:rPr lang="en-US" altLang="zh-CN" sz="1200" dirty="0">
                <a:solidFill>
                  <a:srgbClr val="C6000B"/>
                </a:solidFill>
                <a:latin typeface="Huawei Sans" panose="020C0503030203020204" pitchFamily="34" charset="0"/>
              </a:rPr>
              <a:t>IPv4 over IPv6</a:t>
            </a:r>
          </a:p>
          <a:p>
            <a:pPr marL="171450" indent="-171450" font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Inter-chassis backup, inter-board backup, and centralized backup of distributed CGN devices</a:t>
            </a:r>
          </a:p>
          <a:p>
            <a:pPr marL="171450" indent="-171450" font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Application level gateway (ALG) for transparent translation for application layer protocols</a:t>
            </a:r>
            <a:endParaRPr lang="sv-SE" sz="900" dirty="0">
              <a:solidFill>
                <a:srgbClr val="C6000B"/>
              </a:solidFill>
              <a:latin typeface="Huawei Sans" panose="020C0503030203020204" pitchFamily="34" charset="0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xmlns="" id="{52BEFB9B-6173-4C58-8F03-56FF3116A738}"/>
              </a:ext>
            </a:extLst>
          </p:cNvPr>
          <p:cNvSpPr txBox="1"/>
          <p:nvPr/>
        </p:nvSpPr>
        <p:spPr>
          <a:xfrm>
            <a:off x="5021091" y="4512160"/>
            <a:ext cx="2087746" cy="1100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ctr">
              <a:spcBef>
                <a:spcPts val="100"/>
              </a:spcBef>
            </a:pPr>
            <a:r>
              <a:rPr lang="en-US" altLang="zh-CN" sz="1200" dirty="0">
                <a:solidFill>
                  <a:srgbClr val="C6000B"/>
                </a:solidFill>
                <a:latin typeface="Huawei Sans" panose="020C0503030203020204" pitchFamily="34" charset="0"/>
              </a:rPr>
              <a:t>User experience and loyalty</a:t>
            </a:r>
            <a:r>
              <a:rPr lang="en-US" sz="1200" dirty="0">
                <a:solidFill>
                  <a:srgbClr val="C6000B"/>
                </a:solidFill>
                <a:latin typeface="Huawei Sans" panose="020C0503030203020204" pitchFamily="34" charset="0"/>
              </a:rPr>
              <a:t> improved</a:t>
            </a:r>
          </a:p>
          <a:p>
            <a:pPr marL="171450" indent="-171450" font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Port Control Protocol (PCP) deployed, with no changes in IPv4-to-IPv6 transition infrastructure</a:t>
            </a:r>
          </a:p>
          <a:p>
            <a:pPr marL="171450" indent="-171450" fontAlgn="ctr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P2P connections for teleconference, online games, and P2P data transfer</a:t>
            </a:r>
            <a:endParaRPr lang="en-US" sz="90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24066E9F-21CA-4EF6-86D0-42F437F7BEF9}"/>
              </a:ext>
            </a:extLst>
          </p:cNvPr>
          <p:cNvSpPr txBox="1"/>
          <p:nvPr/>
        </p:nvSpPr>
        <p:spPr>
          <a:xfrm>
            <a:off x="1048415" y="4540608"/>
            <a:ext cx="2016125" cy="1487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ctr">
              <a:spcBef>
                <a:spcPts val="100"/>
              </a:spcBef>
            </a:pPr>
            <a:r>
              <a:rPr lang="en-US" sz="1200" dirty="0">
                <a:solidFill>
                  <a:srgbClr val="C6000B"/>
                </a:solidFill>
                <a:latin typeface="Huawei Sans" panose="020C0503030203020204" pitchFamily="34" charset="0"/>
                <a:cs typeface="方正兰亭粗黑简体" panose="02000000000000000000" charset="-122"/>
              </a:rPr>
              <a:t>Secure access</a:t>
            </a:r>
          </a:p>
          <a:p>
            <a:pPr marL="171450" marR="171450" indent="-171450" fontAlgn="ctr">
              <a:spcBef>
                <a:spcPts val="450"/>
              </a:spcBef>
              <a:buSzPct val="90000"/>
              <a:buFont typeface="Arial" panose="020B0604020202020204" pitchFamily="34" charset="0"/>
              <a:buChar char="•"/>
              <a:tabLst>
                <a:tab pos="307340" algn="l"/>
              </a:tabLst>
            </a:pPr>
            <a:r>
              <a:rPr lang="en-US" altLang="zh-CN" sz="900" dirty="0"/>
              <a:t>Access to HQ everywhere while on a business trip</a:t>
            </a:r>
          </a:p>
          <a:p>
            <a:pPr marL="171450" marR="171450" indent="-171450" fontAlgn="ctr">
              <a:spcBef>
                <a:spcPts val="450"/>
              </a:spcBef>
              <a:buSzPct val="90000"/>
              <a:buFont typeface="Arial" panose="020B0604020202020204" pitchFamily="34" charset="0"/>
              <a:buChar char="•"/>
              <a:tabLst>
                <a:tab pos="307340" algn="l"/>
              </a:tabLst>
            </a:pPr>
            <a:r>
              <a:rPr lang="en-US" altLang="zh-CN" sz="900" dirty="0"/>
              <a:t>Limits on ports, sessions and user number</a:t>
            </a:r>
          </a:p>
          <a:p>
            <a:pPr marL="171450" marR="171450" indent="-171450" fontAlgn="ctr">
              <a:spcBef>
                <a:spcPts val="450"/>
              </a:spcBef>
              <a:buSzPct val="90000"/>
              <a:buFont typeface="Arial" panose="020B0604020202020204" pitchFamily="34" charset="0"/>
              <a:buChar char="•"/>
              <a:tabLst>
                <a:tab pos="307340" algn="l"/>
              </a:tabLst>
            </a:pPr>
            <a:r>
              <a:rPr lang="en-US" altLang="zh-CN" sz="900" dirty="0"/>
              <a:t>NAT blacklist against attacks</a:t>
            </a:r>
          </a:p>
          <a:p>
            <a:pPr marL="171450" marR="171450" indent="-171450" fontAlgn="ctr">
              <a:spcBef>
                <a:spcPts val="450"/>
              </a:spcBef>
              <a:buSzPct val="90000"/>
              <a:buFont typeface="Arial" panose="020B0604020202020204" pitchFamily="34" charset="0"/>
              <a:buChar char="•"/>
              <a:tabLst>
                <a:tab pos="307340" algn="l"/>
              </a:tabLst>
            </a:pPr>
            <a:r>
              <a:rPr lang="en-US" sz="900" dirty="0"/>
              <a:t>IPsec VPN tunnels established</a:t>
            </a:r>
          </a:p>
          <a:p>
            <a:pPr marL="171450" marR="171450" indent="-171450" fontAlgn="ctr">
              <a:spcBef>
                <a:spcPts val="450"/>
              </a:spcBef>
              <a:buSzPct val="90000"/>
              <a:buFont typeface="Arial" panose="020B0604020202020204" pitchFamily="34" charset="0"/>
              <a:buChar char="•"/>
              <a:tabLst>
                <a:tab pos="307340" algn="l"/>
              </a:tabLst>
            </a:pPr>
            <a:endParaRPr lang="en-US" sz="900" dirty="0">
              <a:solidFill>
                <a:srgbClr val="221714"/>
              </a:solidFill>
              <a:latin typeface="Huawei Sans" panose="020C0503030203020204" pitchFamily="34" charset="0"/>
              <a:cs typeface="方正兰亭黑_GBK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047F287-451F-43F3-B2F1-F617F83B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9" y="6184441"/>
            <a:ext cx="6021399" cy="139741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xmlns="" id="{14B6D57D-4C90-4354-A21B-93F8224B499D}"/>
              </a:ext>
            </a:extLst>
          </p:cNvPr>
          <p:cNvSpPr txBox="1"/>
          <p:nvPr/>
        </p:nvSpPr>
        <p:spPr>
          <a:xfrm>
            <a:off x="5021091" y="2656136"/>
            <a:ext cx="1935347" cy="879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ctr">
              <a:spcBef>
                <a:spcPts val="100"/>
              </a:spcBef>
            </a:pPr>
            <a:r>
              <a:rPr lang="en-US" altLang="zh-CN" sz="1200" dirty="0">
                <a:solidFill>
                  <a:srgbClr val="C6000B"/>
                </a:solidFill>
                <a:latin typeface="Huawei Sans" panose="020C0503030203020204" pitchFamily="34" charset="0"/>
              </a:rPr>
              <a:t>Flexible and scalable</a:t>
            </a:r>
          </a:p>
          <a:p>
            <a:pPr marL="171450" marR="171450" indent="-171450" fontAlgn="ctr">
              <a:spcBef>
                <a:spcPts val="450"/>
              </a:spcBef>
              <a:buSzPct val="90000"/>
              <a:buFont typeface="Arial" panose="020B0604020202020204" pitchFamily="34" charset="0"/>
              <a:buChar char="•"/>
              <a:tabLst>
                <a:tab pos="307340" algn="l"/>
              </a:tabLst>
            </a:pPr>
            <a:r>
              <a:rPr lang="en-US" altLang="zh-CN" sz="900" dirty="0">
                <a:solidFill>
                  <a:srgbClr val="221714"/>
                </a:solidFill>
                <a:latin typeface="Huawei Sans" panose="020C0503030203020204" pitchFamily="34" charset="0"/>
              </a:rPr>
              <a:t>One or more VSUPs installed as needed flexibly on nodes </a:t>
            </a:r>
          </a:p>
          <a:p>
            <a:pPr marL="171450" marR="171450" indent="-171450" fontAlgn="ctr">
              <a:spcBef>
                <a:spcPts val="450"/>
              </a:spcBef>
              <a:buSzPct val="90000"/>
              <a:buFont typeface="Arial" panose="020B0604020202020204" pitchFamily="34" charset="0"/>
              <a:buChar char="•"/>
              <a:tabLst>
                <a:tab pos="307340" algn="l"/>
              </a:tabLst>
            </a:pPr>
            <a:r>
              <a:rPr lang="en-US" altLang="zh-CN" sz="900" dirty="0">
                <a:solidFill>
                  <a:srgbClr val="221714"/>
                </a:solidFill>
                <a:latin typeface="Huawei Sans" panose="020C0503030203020204" pitchFamily="34" charset="0"/>
              </a:rPr>
              <a:t>Flexible extension for a single NAT user</a:t>
            </a:r>
            <a:endParaRPr lang="zh-CN" altLang="zh-CN" sz="900" dirty="0">
              <a:solidFill>
                <a:srgbClr val="221714"/>
              </a:solidFill>
              <a:latin typeface="Huawei Sans" panose="020C0503030203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CE595A7-B1F0-407E-9155-540D7B5F88C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26746" y="2975322"/>
            <a:ext cx="2016125" cy="2258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FA593C9-0F69-4C11-B3CF-B54D473B5A0E}"/>
              </a:ext>
            </a:extLst>
          </p:cNvPr>
          <p:cNvSpPr/>
          <p:nvPr/>
        </p:nvSpPr>
        <p:spPr>
          <a:xfrm>
            <a:off x="777444" y="8722556"/>
            <a:ext cx="265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i="1" dirty="0">
                <a:solidFill>
                  <a:schemeClr val="bg1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32M IPv4 NAT sessions, 50Gbps@512B, 220K sessions/s</a:t>
            </a:r>
            <a:endParaRPr lang="zh-CN" altLang="en-US" sz="1600" b="1" i="1" dirty="0">
              <a:solidFill>
                <a:schemeClr val="bg1"/>
              </a:solidFill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xmlns="" id="{5E273F94-083E-453D-A7FF-3BE92A737EBA}"/>
              </a:ext>
            </a:extLst>
          </p:cNvPr>
          <p:cNvSpPr txBox="1"/>
          <p:nvPr/>
        </p:nvSpPr>
        <p:spPr>
          <a:xfrm>
            <a:off x="501650" y="9994377"/>
            <a:ext cx="3276600" cy="16369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Huawei Technologies Co.</a:t>
            </a:r>
            <a:r>
              <a: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Ltd. 2022. All rights reserved.</a:t>
            </a:r>
            <a:endParaRPr lang="en-US" altLang="zh-CN" sz="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0"/>
          <p:cNvSpPr/>
          <p:nvPr/>
        </p:nvSpPr>
        <p:spPr>
          <a:xfrm>
            <a:off x="539483" y="979728"/>
            <a:ext cx="6476961" cy="1026872"/>
          </a:xfrm>
          <a:custGeom>
            <a:avLst/>
            <a:gdLst/>
            <a:ahLst/>
            <a:cxnLst/>
            <a:rect l="l" t="t" r="r" b="b"/>
            <a:pathLst>
              <a:path w="3165475" h="1171575">
                <a:moveTo>
                  <a:pt x="3165309" y="1171168"/>
                </a:moveTo>
                <a:lnTo>
                  <a:pt x="0" y="1171168"/>
                </a:lnTo>
                <a:lnTo>
                  <a:pt x="0" y="0"/>
                </a:lnTo>
                <a:lnTo>
                  <a:pt x="3165309" y="0"/>
                </a:lnTo>
                <a:lnTo>
                  <a:pt x="3165309" y="1171168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584" y="9550417"/>
            <a:ext cx="7555865" cy="709295"/>
          </a:xfrm>
          <a:custGeom>
            <a:avLst/>
            <a:gdLst/>
            <a:ahLst/>
            <a:cxnLst/>
            <a:rect l="l" t="t" r="r" b="b"/>
            <a:pathLst>
              <a:path w="7555865" h="709295">
                <a:moveTo>
                  <a:pt x="39084" y="539496"/>
                </a:moveTo>
                <a:lnTo>
                  <a:pt x="0" y="539496"/>
                </a:lnTo>
                <a:lnTo>
                  <a:pt x="0" y="708825"/>
                </a:lnTo>
                <a:lnTo>
                  <a:pt x="7555407" y="708825"/>
                </a:lnTo>
                <a:lnTo>
                  <a:pt x="7555407" y="701471"/>
                </a:lnTo>
                <a:lnTo>
                  <a:pt x="6106560" y="701471"/>
                </a:lnTo>
                <a:lnTo>
                  <a:pt x="6106560" y="697268"/>
                </a:lnTo>
                <a:lnTo>
                  <a:pt x="5698483" y="697268"/>
                </a:lnTo>
                <a:lnTo>
                  <a:pt x="5698483" y="627849"/>
                </a:lnTo>
                <a:lnTo>
                  <a:pt x="5672194" y="627849"/>
                </a:lnTo>
                <a:lnTo>
                  <a:pt x="5672194" y="612076"/>
                </a:lnTo>
                <a:lnTo>
                  <a:pt x="180016" y="612076"/>
                </a:lnTo>
                <a:lnTo>
                  <a:pt x="180016" y="611022"/>
                </a:lnTo>
                <a:lnTo>
                  <a:pt x="39084" y="611022"/>
                </a:lnTo>
                <a:lnTo>
                  <a:pt x="39084" y="539496"/>
                </a:lnTo>
                <a:close/>
              </a:path>
              <a:path w="7555865" h="709295">
                <a:moveTo>
                  <a:pt x="6343211" y="246075"/>
                </a:moveTo>
                <a:lnTo>
                  <a:pt x="6276943" y="312331"/>
                </a:lnTo>
                <a:lnTo>
                  <a:pt x="6276943" y="495325"/>
                </a:lnTo>
                <a:lnTo>
                  <a:pt x="6169679" y="495325"/>
                </a:lnTo>
                <a:lnTo>
                  <a:pt x="6169679" y="701471"/>
                </a:lnTo>
                <a:lnTo>
                  <a:pt x="7555407" y="701471"/>
                </a:lnTo>
                <a:lnTo>
                  <a:pt x="7555407" y="557377"/>
                </a:lnTo>
                <a:lnTo>
                  <a:pt x="6712362" y="557377"/>
                </a:lnTo>
                <a:lnTo>
                  <a:pt x="6712362" y="442760"/>
                </a:lnTo>
                <a:lnTo>
                  <a:pt x="6525164" y="442760"/>
                </a:lnTo>
                <a:lnTo>
                  <a:pt x="6525164" y="430136"/>
                </a:lnTo>
                <a:lnTo>
                  <a:pt x="6343211" y="430136"/>
                </a:lnTo>
                <a:lnTo>
                  <a:pt x="6343211" y="246075"/>
                </a:lnTo>
                <a:close/>
              </a:path>
              <a:path w="7555865" h="709295">
                <a:moveTo>
                  <a:pt x="5882544" y="411721"/>
                </a:moveTo>
                <a:lnTo>
                  <a:pt x="5848369" y="411721"/>
                </a:lnTo>
                <a:lnTo>
                  <a:pt x="5800502" y="459574"/>
                </a:lnTo>
                <a:lnTo>
                  <a:pt x="5800502" y="608914"/>
                </a:lnTo>
                <a:lnTo>
                  <a:pt x="5776321" y="608914"/>
                </a:lnTo>
                <a:lnTo>
                  <a:pt x="5776321" y="697268"/>
                </a:lnTo>
                <a:lnTo>
                  <a:pt x="6106560" y="697268"/>
                </a:lnTo>
                <a:lnTo>
                  <a:pt x="6106560" y="661492"/>
                </a:lnTo>
                <a:lnTo>
                  <a:pt x="5882544" y="661492"/>
                </a:lnTo>
                <a:lnTo>
                  <a:pt x="5882544" y="411721"/>
                </a:lnTo>
                <a:close/>
              </a:path>
              <a:path w="7555865" h="709295">
                <a:moveTo>
                  <a:pt x="6021381" y="592086"/>
                </a:moveTo>
                <a:lnTo>
                  <a:pt x="5944596" y="592086"/>
                </a:lnTo>
                <a:lnTo>
                  <a:pt x="5944596" y="661492"/>
                </a:lnTo>
                <a:lnTo>
                  <a:pt x="6106560" y="661492"/>
                </a:lnTo>
                <a:lnTo>
                  <a:pt x="6106560" y="656234"/>
                </a:lnTo>
                <a:lnTo>
                  <a:pt x="6021381" y="656234"/>
                </a:lnTo>
                <a:lnTo>
                  <a:pt x="6021381" y="592086"/>
                </a:lnTo>
                <a:close/>
              </a:path>
              <a:path w="7555865" h="709295">
                <a:moveTo>
                  <a:pt x="395624" y="484809"/>
                </a:moveTo>
                <a:lnTo>
                  <a:pt x="310432" y="484809"/>
                </a:lnTo>
                <a:lnTo>
                  <a:pt x="310432" y="547916"/>
                </a:lnTo>
                <a:lnTo>
                  <a:pt x="228390" y="547916"/>
                </a:lnTo>
                <a:lnTo>
                  <a:pt x="228390" y="612076"/>
                </a:lnTo>
                <a:lnTo>
                  <a:pt x="5672194" y="612076"/>
                </a:lnTo>
                <a:lnTo>
                  <a:pt x="5672194" y="589991"/>
                </a:lnTo>
                <a:lnTo>
                  <a:pt x="395624" y="589991"/>
                </a:lnTo>
                <a:lnTo>
                  <a:pt x="395624" y="484809"/>
                </a:lnTo>
                <a:close/>
              </a:path>
              <a:path w="7555865" h="709295">
                <a:moveTo>
                  <a:pt x="180016" y="417512"/>
                </a:moveTo>
                <a:lnTo>
                  <a:pt x="135845" y="417512"/>
                </a:lnTo>
                <a:lnTo>
                  <a:pt x="94824" y="458533"/>
                </a:lnTo>
                <a:lnTo>
                  <a:pt x="94824" y="522668"/>
                </a:lnTo>
                <a:lnTo>
                  <a:pt x="73793" y="522668"/>
                </a:lnTo>
                <a:lnTo>
                  <a:pt x="73793" y="611022"/>
                </a:lnTo>
                <a:lnTo>
                  <a:pt x="180016" y="611022"/>
                </a:lnTo>
                <a:lnTo>
                  <a:pt x="180016" y="417512"/>
                </a:lnTo>
                <a:close/>
              </a:path>
              <a:path w="7555865" h="709295">
                <a:moveTo>
                  <a:pt x="661714" y="251345"/>
                </a:moveTo>
                <a:lnTo>
                  <a:pt x="599662" y="313385"/>
                </a:lnTo>
                <a:lnTo>
                  <a:pt x="599662" y="498475"/>
                </a:lnTo>
                <a:lnTo>
                  <a:pt x="454526" y="498475"/>
                </a:lnTo>
                <a:lnTo>
                  <a:pt x="454526" y="589991"/>
                </a:lnTo>
                <a:lnTo>
                  <a:pt x="5672194" y="589991"/>
                </a:lnTo>
                <a:lnTo>
                  <a:pt x="5672194" y="563683"/>
                </a:lnTo>
                <a:lnTo>
                  <a:pt x="1101474" y="563683"/>
                </a:lnTo>
                <a:lnTo>
                  <a:pt x="1069313" y="562106"/>
                </a:lnTo>
                <a:lnTo>
                  <a:pt x="1006684" y="557377"/>
                </a:lnTo>
                <a:lnTo>
                  <a:pt x="1006684" y="444855"/>
                </a:lnTo>
                <a:lnTo>
                  <a:pt x="843667" y="444855"/>
                </a:lnTo>
                <a:lnTo>
                  <a:pt x="843667" y="428028"/>
                </a:lnTo>
                <a:lnTo>
                  <a:pt x="661714" y="428028"/>
                </a:lnTo>
                <a:lnTo>
                  <a:pt x="661714" y="251345"/>
                </a:lnTo>
                <a:close/>
              </a:path>
              <a:path w="7555865" h="709295">
                <a:moveTo>
                  <a:pt x="1170755" y="205498"/>
                </a:moveTo>
                <a:lnTo>
                  <a:pt x="1142358" y="336537"/>
                </a:lnTo>
                <a:lnTo>
                  <a:pt x="1115015" y="336537"/>
                </a:lnTo>
                <a:lnTo>
                  <a:pt x="1115015" y="557377"/>
                </a:lnTo>
                <a:lnTo>
                  <a:pt x="1113322" y="562106"/>
                </a:lnTo>
                <a:lnTo>
                  <a:pt x="1101474" y="563683"/>
                </a:lnTo>
                <a:lnTo>
                  <a:pt x="5672194" y="563683"/>
                </a:lnTo>
                <a:lnTo>
                  <a:pt x="5672194" y="551065"/>
                </a:lnTo>
                <a:lnTo>
                  <a:pt x="1334827" y="551065"/>
                </a:lnTo>
                <a:lnTo>
                  <a:pt x="1334827" y="537400"/>
                </a:lnTo>
                <a:lnTo>
                  <a:pt x="1230699" y="537400"/>
                </a:lnTo>
                <a:lnTo>
                  <a:pt x="1230699" y="335483"/>
                </a:lnTo>
                <a:lnTo>
                  <a:pt x="1206519" y="335483"/>
                </a:lnTo>
                <a:lnTo>
                  <a:pt x="1170755" y="205498"/>
                </a:lnTo>
                <a:close/>
              </a:path>
              <a:path w="7555865" h="709295">
                <a:moveTo>
                  <a:pt x="6869080" y="216623"/>
                </a:moveTo>
                <a:lnTo>
                  <a:pt x="6840683" y="339686"/>
                </a:lnTo>
                <a:lnTo>
                  <a:pt x="6821760" y="339686"/>
                </a:lnTo>
                <a:lnTo>
                  <a:pt x="6821760" y="557377"/>
                </a:lnTo>
                <a:lnTo>
                  <a:pt x="7555407" y="557377"/>
                </a:lnTo>
                <a:lnTo>
                  <a:pt x="7555407" y="548957"/>
                </a:lnTo>
                <a:lnTo>
                  <a:pt x="7024731" y="548957"/>
                </a:lnTo>
                <a:lnTo>
                  <a:pt x="7024731" y="536346"/>
                </a:lnTo>
                <a:lnTo>
                  <a:pt x="6923766" y="536346"/>
                </a:lnTo>
                <a:lnTo>
                  <a:pt x="6923766" y="333375"/>
                </a:lnTo>
                <a:lnTo>
                  <a:pt x="6897465" y="333375"/>
                </a:lnTo>
                <a:lnTo>
                  <a:pt x="6869080" y="216623"/>
                </a:lnTo>
                <a:close/>
              </a:path>
              <a:path w="7555865" h="709295">
                <a:moveTo>
                  <a:pt x="1466297" y="375437"/>
                </a:moveTo>
                <a:lnTo>
                  <a:pt x="1429492" y="375437"/>
                </a:lnTo>
                <a:lnTo>
                  <a:pt x="1429492" y="408038"/>
                </a:lnTo>
                <a:lnTo>
                  <a:pt x="1418977" y="408038"/>
                </a:lnTo>
                <a:lnTo>
                  <a:pt x="1418977" y="453263"/>
                </a:lnTo>
                <a:lnTo>
                  <a:pt x="1391621" y="453263"/>
                </a:lnTo>
                <a:lnTo>
                  <a:pt x="1391621" y="551065"/>
                </a:lnTo>
                <a:lnTo>
                  <a:pt x="5672194" y="551065"/>
                </a:lnTo>
                <a:lnTo>
                  <a:pt x="5672194" y="547916"/>
                </a:lnTo>
                <a:lnTo>
                  <a:pt x="3465658" y="547916"/>
                </a:lnTo>
                <a:lnTo>
                  <a:pt x="3465658" y="516369"/>
                </a:lnTo>
                <a:lnTo>
                  <a:pt x="3120688" y="516369"/>
                </a:lnTo>
                <a:lnTo>
                  <a:pt x="3120688" y="494271"/>
                </a:lnTo>
                <a:lnTo>
                  <a:pt x="1726076" y="494271"/>
                </a:lnTo>
                <a:lnTo>
                  <a:pt x="1726076" y="404888"/>
                </a:lnTo>
                <a:lnTo>
                  <a:pt x="1466297" y="404888"/>
                </a:lnTo>
                <a:lnTo>
                  <a:pt x="1466297" y="375437"/>
                </a:lnTo>
                <a:close/>
              </a:path>
              <a:path w="7555865" h="709295">
                <a:moveTo>
                  <a:pt x="7161472" y="374383"/>
                </a:moveTo>
                <a:lnTo>
                  <a:pt x="7128859" y="374383"/>
                </a:lnTo>
                <a:lnTo>
                  <a:pt x="7128859" y="403834"/>
                </a:lnTo>
                <a:lnTo>
                  <a:pt x="7118343" y="403834"/>
                </a:lnTo>
                <a:lnTo>
                  <a:pt x="7118343" y="453263"/>
                </a:lnTo>
                <a:lnTo>
                  <a:pt x="7089946" y="453263"/>
                </a:lnTo>
                <a:lnTo>
                  <a:pt x="7089946" y="548957"/>
                </a:lnTo>
                <a:lnTo>
                  <a:pt x="7555407" y="548957"/>
                </a:lnTo>
                <a:lnTo>
                  <a:pt x="7555407" y="436448"/>
                </a:lnTo>
                <a:lnTo>
                  <a:pt x="7421251" y="436448"/>
                </a:lnTo>
                <a:lnTo>
                  <a:pt x="7421251" y="404888"/>
                </a:lnTo>
                <a:lnTo>
                  <a:pt x="7161472" y="404888"/>
                </a:lnTo>
                <a:lnTo>
                  <a:pt x="7161472" y="374383"/>
                </a:lnTo>
                <a:close/>
              </a:path>
              <a:path w="7555865" h="709295">
                <a:moveTo>
                  <a:pt x="3784326" y="316534"/>
                </a:moveTo>
                <a:lnTo>
                  <a:pt x="3642340" y="316534"/>
                </a:lnTo>
                <a:lnTo>
                  <a:pt x="3642340" y="358609"/>
                </a:lnTo>
                <a:lnTo>
                  <a:pt x="3581342" y="358609"/>
                </a:lnTo>
                <a:lnTo>
                  <a:pt x="3581342" y="424878"/>
                </a:lnTo>
                <a:lnTo>
                  <a:pt x="3550850" y="424878"/>
                </a:lnTo>
                <a:lnTo>
                  <a:pt x="3550850" y="547916"/>
                </a:lnTo>
                <a:lnTo>
                  <a:pt x="5672194" y="547916"/>
                </a:lnTo>
                <a:lnTo>
                  <a:pt x="5672194" y="523722"/>
                </a:lnTo>
                <a:lnTo>
                  <a:pt x="5448179" y="523722"/>
                </a:lnTo>
                <a:lnTo>
                  <a:pt x="5448179" y="505853"/>
                </a:lnTo>
                <a:lnTo>
                  <a:pt x="4935975" y="505853"/>
                </a:lnTo>
                <a:lnTo>
                  <a:pt x="4935975" y="492163"/>
                </a:lnTo>
                <a:lnTo>
                  <a:pt x="3784326" y="492163"/>
                </a:lnTo>
                <a:lnTo>
                  <a:pt x="3784326" y="316534"/>
                </a:lnTo>
                <a:close/>
              </a:path>
              <a:path w="7555865" h="709295">
                <a:moveTo>
                  <a:pt x="1334827" y="429082"/>
                </a:moveTo>
                <a:lnTo>
                  <a:pt x="1288548" y="429082"/>
                </a:lnTo>
                <a:lnTo>
                  <a:pt x="1288548" y="537400"/>
                </a:lnTo>
                <a:lnTo>
                  <a:pt x="1334827" y="537400"/>
                </a:lnTo>
                <a:lnTo>
                  <a:pt x="1334827" y="429082"/>
                </a:lnTo>
                <a:close/>
              </a:path>
              <a:path w="7555865" h="709295">
                <a:moveTo>
                  <a:pt x="7024731" y="426986"/>
                </a:moveTo>
                <a:lnTo>
                  <a:pt x="6977399" y="426986"/>
                </a:lnTo>
                <a:lnTo>
                  <a:pt x="6977399" y="536346"/>
                </a:lnTo>
                <a:lnTo>
                  <a:pt x="7024731" y="536346"/>
                </a:lnTo>
                <a:lnTo>
                  <a:pt x="7024731" y="426986"/>
                </a:lnTo>
                <a:close/>
              </a:path>
              <a:path w="7555865" h="709295">
                <a:moveTo>
                  <a:pt x="5645905" y="374383"/>
                </a:moveTo>
                <a:lnTo>
                  <a:pt x="5534412" y="374383"/>
                </a:lnTo>
                <a:lnTo>
                  <a:pt x="5534412" y="401726"/>
                </a:lnTo>
                <a:lnTo>
                  <a:pt x="5507081" y="401726"/>
                </a:lnTo>
                <a:lnTo>
                  <a:pt x="5507081" y="523722"/>
                </a:lnTo>
                <a:lnTo>
                  <a:pt x="5672194" y="523722"/>
                </a:lnTo>
                <a:lnTo>
                  <a:pt x="5672194" y="399630"/>
                </a:lnTo>
                <a:lnTo>
                  <a:pt x="5645905" y="399630"/>
                </a:lnTo>
                <a:lnTo>
                  <a:pt x="5645905" y="374383"/>
                </a:lnTo>
                <a:close/>
              </a:path>
              <a:path w="7555865" h="709295">
                <a:moveTo>
                  <a:pt x="3256349" y="0"/>
                </a:moveTo>
                <a:lnTo>
                  <a:pt x="3256349" y="227164"/>
                </a:lnTo>
                <a:lnTo>
                  <a:pt x="3237426" y="227164"/>
                </a:lnTo>
                <a:lnTo>
                  <a:pt x="3237426" y="269240"/>
                </a:lnTo>
                <a:lnTo>
                  <a:pt x="3186944" y="269240"/>
                </a:lnTo>
                <a:lnTo>
                  <a:pt x="3186944" y="516369"/>
                </a:lnTo>
                <a:lnTo>
                  <a:pt x="3465658" y="516369"/>
                </a:lnTo>
                <a:lnTo>
                  <a:pt x="3465658" y="254495"/>
                </a:lnTo>
                <a:lnTo>
                  <a:pt x="3448831" y="254495"/>
                </a:lnTo>
                <a:lnTo>
                  <a:pt x="3448831" y="249250"/>
                </a:lnTo>
                <a:lnTo>
                  <a:pt x="3410959" y="249250"/>
                </a:lnTo>
                <a:lnTo>
                  <a:pt x="3410959" y="220853"/>
                </a:lnTo>
                <a:lnTo>
                  <a:pt x="3384670" y="220853"/>
                </a:lnTo>
                <a:lnTo>
                  <a:pt x="3384670" y="128320"/>
                </a:lnTo>
                <a:lnTo>
                  <a:pt x="3256349" y="0"/>
                </a:lnTo>
                <a:close/>
              </a:path>
              <a:path w="7555865" h="709295">
                <a:moveTo>
                  <a:pt x="5256764" y="196697"/>
                </a:moveTo>
                <a:lnTo>
                  <a:pt x="5082178" y="196697"/>
                </a:lnTo>
                <a:lnTo>
                  <a:pt x="5082178" y="398576"/>
                </a:lnTo>
                <a:lnTo>
                  <a:pt x="5053780" y="398576"/>
                </a:lnTo>
                <a:lnTo>
                  <a:pt x="5053780" y="463791"/>
                </a:lnTo>
                <a:lnTo>
                  <a:pt x="5030628" y="463791"/>
                </a:lnTo>
                <a:lnTo>
                  <a:pt x="5030628" y="505853"/>
                </a:lnTo>
                <a:lnTo>
                  <a:pt x="5448179" y="505853"/>
                </a:lnTo>
                <a:lnTo>
                  <a:pt x="5448179" y="498475"/>
                </a:lnTo>
                <a:lnTo>
                  <a:pt x="5328278" y="498475"/>
                </a:lnTo>
                <a:lnTo>
                  <a:pt x="5328278" y="353568"/>
                </a:lnTo>
                <a:lnTo>
                  <a:pt x="5256764" y="353568"/>
                </a:lnTo>
                <a:lnTo>
                  <a:pt x="5256764" y="196697"/>
                </a:lnTo>
                <a:close/>
              </a:path>
              <a:path w="7555865" h="709295">
                <a:moveTo>
                  <a:pt x="1842827" y="298665"/>
                </a:moveTo>
                <a:lnTo>
                  <a:pt x="1842827" y="326009"/>
                </a:lnTo>
                <a:lnTo>
                  <a:pt x="1815471" y="326009"/>
                </a:lnTo>
                <a:lnTo>
                  <a:pt x="1815471" y="348094"/>
                </a:lnTo>
                <a:lnTo>
                  <a:pt x="1804955" y="348094"/>
                </a:lnTo>
                <a:lnTo>
                  <a:pt x="1804955" y="494271"/>
                </a:lnTo>
                <a:lnTo>
                  <a:pt x="3120688" y="494271"/>
                </a:lnTo>
                <a:lnTo>
                  <a:pt x="3120688" y="482701"/>
                </a:lnTo>
                <a:lnTo>
                  <a:pt x="1937480" y="482701"/>
                </a:lnTo>
                <a:lnTo>
                  <a:pt x="1937480" y="317588"/>
                </a:lnTo>
                <a:lnTo>
                  <a:pt x="1905920" y="317588"/>
                </a:lnTo>
                <a:lnTo>
                  <a:pt x="1905920" y="301028"/>
                </a:lnTo>
                <a:lnTo>
                  <a:pt x="1898034" y="301028"/>
                </a:lnTo>
                <a:lnTo>
                  <a:pt x="1879303" y="300437"/>
                </a:lnTo>
                <a:lnTo>
                  <a:pt x="1842827" y="298665"/>
                </a:lnTo>
                <a:close/>
              </a:path>
              <a:path w="7555865" h="709295">
                <a:moveTo>
                  <a:pt x="4457452" y="210312"/>
                </a:moveTo>
                <a:lnTo>
                  <a:pt x="4364882" y="210312"/>
                </a:lnTo>
                <a:lnTo>
                  <a:pt x="4364882" y="222935"/>
                </a:lnTo>
                <a:lnTo>
                  <a:pt x="4356474" y="222935"/>
                </a:lnTo>
                <a:lnTo>
                  <a:pt x="4356474" y="253441"/>
                </a:lnTo>
                <a:lnTo>
                  <a:pt x="4305992" y="253441"/>
                </a:lnTo>
                <a:lnTo>
                  <a:pt x="4305992" y="334429"/>
                </a:lnTo>
                <a:lnTo>
                  <a:pt x="4049375" y="334429"/>
                </a:lnTo>
                <a:lnTo>
                  <a:pt x="4049375" y="415404"/>
                </a:lnTo>
                <a:lnTo>
                  <a:pt x="3941032" y="415404"/>
                </a:lnTo>
                <a:lnTo>
                  <a:pt x="3941032" y="492163"/>
                </a:lnTo>
                <a:lnTo>
                  <a:pt x="4935975" y="492163"/>
                </a:lnTo>
                <a:lnTo>
                  <a:pt x="4935975" y="459054"/>
                </a:lnTo>
                <a:lnTo>
                  <a:pt x="4733524" y="459054"/>
                </a:lnTo>
                <a:lnTo>
                  <a:pt x="4573136" y="298665"/>
                </a:lnTo>
                <a:lnTo>
                  <a:pt x="4531061" y="298665"/>
                </a:lnTo>
                <a:lnTo>
                  <a:pt x="4531061" y="276580"/>
                </a:lnTo>
                <a:lnTo>
                  <a:pt x="4457452" y="210312"/>
                </a:lnTo>
                <a:close/>
              </a:path>
              <a:path w="7555865" h="709295">
                <a:moveTo>
                  <a:pt x="2047906" y="126225"/>
                </a:moveTo>
                <a:lnTo>
                  <a:pt x="2047906" y="272376"/>
                </a:lnTo>
                <a:lnTo>
                  <a:pt x="2014251" y="272376"/>
                </a:lnTo>
                <a:lnTo>
                  <a:pt x="2014251" y="482701"/>
                </a:lnTo>
                <a:lnTo>
                  <a:pt x="2392876" y="482701"/>
                </a:lnTo>
                <a:lnTo>
                  <a:pt x="2392876" y="481647"/>
                </a:lnTo>
                <a:lnTo>
                  <a:pt x="2193055" y="481647"/>
                </a:lnTo>
                <a:lnTo>
                  <a:pt x="2193055" y="277647"/>
                </a:lnTo>
                <a:lnTo>
                  <a:pt x="2168848" y="277647"/>
                </a:lnTo>
                <a:lnTo>
                  <a:pt x="2047906" y="126225"/>
                </a:lnTo>
                <a:close/>
              </a:path>
              <a:path w="7555865" h="709295">
                <a:moveTo>
                  <a:pt x="2657913" y="284454"/>
                </a:moveTo>
                <a:lnTo>
                  <a:pt x="2464390" y="284454"/>
                </a:lnTo>
                <a:lnTo>
                  <a:pt x="2464390" y="482701"/>
                </a:lnTo>
                <a:lnTo>
                  <a:pt x="3120688" y="482701"/>
                </a:lnTo>
                <a:lnTo>
                  <a:pt x="3120688" y="462165"/>
                </a:lnTo>
                <a:lnTo>
                  <a:pt x="3048107" y="396963"/>
                </a:lnTo>
                <a:lnTo>
                  <a:pt x="3048107" y="378028"/>
                </a:lnTo>
                <a:lnTo>
                  <a:pt x="2751512" y="378028"/>
                </a:lnTo>
                <a:lnTo>
                  <a:pt x="2751512" y="372795"/>
                </a:lnTo>
                <a:lnTo>
                  <a:pt x="2713653" y="372795"/>
                </a:lnTo>
                <a:lnTo>
                  <a:pt x="2713653" y="351764"/>
                </a:lnTo>
                <a:lnTo>
                  <a:pt x="2657913" y="351764"/>
                </a:lnTo>
                <a:lnTo>
                  <a:pt x="2657913" y="284454"/>
                </a:lnTo>
                <a:close/>
              </a:path>
              <a:path w="7555865" h="709295">
                <a:moveTo>
                  <a:pt x="2319254" y="349148"/>
                </a:moveTo>
                <a:lnTo>
                  <a:pt x="2276138" y="349148"/>
                </a:lnTo>
                <a:lnTo>
                  <a:pt x="2276138" y="481647"/>
                </a:lnTo>
                <a:lnTo>
                  <a:pt x="2392876" y="481647"/>
                </a:lnTo>
                <a:lnTo>
                  <a:pt x="2392876" y="399630"/>
                </a:lnTo>
                <a:lnTo>
                  <a:pt x="2319254" y="349148"/>
                </a:lnTo>
                <a:close/>
              </a:path>
              <a:path w="7555865" h="709295">
                <a:moveTo>
                  <a:pt x="4935975" y="223989"/>
                </a:moveTo>
                <a:lnTo>
                  <a:pt x="4779270" y="223989"/>
                </a:lnTo>
                <a:lnTo>
                  <a:pt x="4779270" y="459054"/>
                </a:lnTo>
                <a:lnTo>
                  <a:pt x="4935975" y="459054"/>
                </a:lnTo>
                <a:lnTo>
                  <a:pt x="4935975" y="223989"/>
                </a:lnTo>
                <a:close/>
              </a:path>
              <a:path w="7555865" h="709295">
                <a:moveTo>
                  <a:pt x="1006684" y="292341"/>
                </a:moveTo>
                <a:lnTo>
                  <a:pt x="884675" y="292341"/>
                </a:lnTo>
                <a:lnTo>
                  <a:pt x="884675" y="444855"/>
                </a:lnTo>
                <a:lnTo>
                  <a:pt x="1006684" y="444855"/>
                </a:lnTo>
                <a:lnTo>
                  <a:pt x="1006684" y="292341"/>
                </a:lnTo>
                <a:close/>
              </a:path>
              <a:path w="7555865" h="709295">
                <a:moveTo>
                  <a:pt x="6712362" y="292341"/>
                </a:moveTo>
                <a:lnTo>
                  <a:pt x="6590366" y="292341"/>
                </a:lnTo>
                <a:lnTo>
                  <a:pt x="6590366" y="442760"/>
                </a:lnTo>
                <a:lnTo>
                  <a:pt x="6712362" y="442760"/>
                </a:lnTo>
                <a:lnTo>
                  <a:pt x="6712362" y="292341"/>
                </a:lnTo>
                <a:close/>
              </a:path>
              <a:path w="7555865" h="709295">
                <a:moveTo>
                  <a:pt x="6483089" y="316534"/>
                </a:moveTo>
                <a:lnTo>
                  <a:pt x="6430498" y="316534"/>
                </a:lnTo>
                <a:lnTo>
                  <a:pt x="6430498" y="348094"/>
                </a:lnTo>
                <a:lnTo>
                  <a:pt x="6408426" y="348094"/>
                </a:lnTo>
                <a:lnTo>
                  <a:pt x="6408426" y="430136"/>
                </a:lnTo>
                <a:lnTo>
                  <a:pt x="6525164" y="430136"/>
                </a:lnTo>
                <a:lnTo>
                  <a:pt x="6525164" y="344944"/>
                </a:lnTo>
                <a:lnTo>
                  <a:pt x="6483089" y="344944"/>
                </a:lnTo>
                <a:lnTo>
                  <a:pt x="6483089" y="316534"/>
                </a:lnTo>
                <a:close/>
              </a:path>
              <a:path w="7555865" h="709295">
                <a:moveTo>
                  <a:pt x="797388" y="320751"/>
                </a:moveTo>
                <a:lnTo>
                  <a:pt x="747960" y="320751"/>
                </a:lnTo>
                <a:lnTo>
                  <a:pt x="747960" y="350202"/>
                </a:lnTo>
                <a:lnTo>
                  <a:pt x="725862" y="350202"/>
                </a:lnTo>
                <a:lnTo>
                  <a:pt x="725862" y="428028"/>
                </a:lnTo>
                <a:lnTo>
                  <a:pt x="843667" y="428028"/>
                </a:lnTo>
                <a:lnTo>
                  <a:pt x="843667" y="343890"/>
                </a:lnTo>
                <a:lnTo>
                  <a:pt x="797388" y="343890"/>
                </a:lnTo>
                <a:lnTo>
                  <a:pt x="797388" y="320751"/>
                </a:lnTo>
                <a:close/>
              </a:path>
              <a:path w="7555865" h="709295">
                <a:moveTo>
                  <a:pt x="1635626" y="229400"/>
                </a:moveTo>
                <a:lnTo>
                  <a:pt x="1493640" y="229400"/>
                </a:lnTo>
                <a:lnTo>
                  <a:pt x="1493640" y="404888"/>
                </a:lnTo>
                <a:lnTo>
                  <a:pt x="1726076" y="404888"/>
                </a:lnTo>
                <a:lnTo>
                  <a:pt x="1726076" y="288150"/>
                </a:lnTo>
                <a:lnTo>
                  <a:pt x="1635626" y="288150"/>
                </a:lnTo>
                <a:lnTo>
                  <a:pt x="1635626" y="229400"/>
                </a:lnTo>
                <a:close/>
              </a:path>
              <a:path w="7555865" h="709295">
                <a:moveTo>
                  <a:pt x="7328693" y="32575"/>
                </a:moveTo>
                <a:lnTo>
                  <a:pt x="7190911" y="32575"/>
                </a:lnTo>
                <a:lnTo>
                  <a:pt x="7190911" y="404888"/>
                </a:lnTo>
                <a:lnTo>
                  <a:pt x="7421251" y="404888"/>
                </a:lnTo>
                <a:lnTo>
                  <a:pt x="7421251" y="287096"/>
                </a:lnTo>
                <a:lnTo>
                  <a:pt x="7328693" y="287096"/>
                </a:lnTo>
                <a:lnTo>
                  <a:pt x="7328693" y="32575"/>
                </a:lnTo>
                <a:close/>
              </a:path>
              <a:path w="7555865" h="709295">
                <a:moveTo>
                  <a:pt x="2830391" y="323354"/>
                </a:moveTo>
                <a:lnTo>
                  <a:pt x="2830391" y="378028"/>
                </a:lnTo>
                <a:lnTo>
                  <a:pt x="3048107" y="378028"/>
                </a:lnTo>
                <a:lnTo>
                  <a:pt x="3048107" y="342303"/>
                </a:lnTo>
                <a:lnTo>
                  <a:pt x="3010236" y="342303"/>
                </a:lnTo>
                <a:lnTo>
                  <a:pt x="3010236" y="332308"/>
                </a:lnTo>
                <a:lnTo>
                  <a:pt x="2839332" y="332308"/>
                </a:lnTo>
                <a:lnTo>
                  <a:pt x="2830391" y="323354"/>
                </a:lnTo>
                <a:close/>
              </a:path>
              <a:path w="7555865" h="709295">
                <a:moveTo>
                  <a:pt x="2950305" y="240296"/>
                </a:moveTo>
                <a:lnTo>
                  <a:pt x="2839332" y="240296"/>
                </a:lnTo>
                <a:lnTo>
                  <a:pt x="2839332" y="332308"/>
                </a:lnTo>
                <a:lnTo>
                  <a:pt x="3010236" y="332308"/>
                </a:lnTo>
                <a:lnTo>
                  <a:pt x="3010219" y="284454"/>
                </a:lnTo>
                <a:lnTo>
                  <a:pt x="2950305" y="240296"/>
                </a:lnTo>
                <a:close/>
              </a:path>
              <a:path w="7555865" h="709295">
                <a:moveTo>
                  <a:pt x="1905920" y="298665"/>
                </a:moveTo>
                <a:lnTo>
                  <a:pt x="1904934" y="300437"/>
                </a:lnTo>
                <a:lnTo>
                  <a:pt x="1898034" y="301028"/>
                </a:lnTo>
                <a:lnTo>
                  <a:pt x="1905920" y="301028"/>
                </a:lnTo>
                <a:lnTo>
                  <a:pt x="1905920" y="298665"/>
                </a:lnTo>
                <a:close/>
              </a:path>
              <a:path w="7555865" h="709295">
                <a:moveTo>
                  <a:pt x="2193055" y="270268"/>
                </a:moveTo>
                <a:lnTo>
                  <a:pt x="2168848" y="270268"/>
                </a:lnTo>
                <a:lnTo>
                  <a:pt x="2168848" y="277647"/>
                </a:lnTo>
                <a:lnTo>
                  <a:pt x="2193055" y="277647"/>
                </a:lnTo>
                <a:lnTo>
                  <a:pt x="2193055" y="270268"/>
                </a:lnTo>
                <a:close/>
              </a:path>
            </a:pathLst>
          </a:custGeom>
          <a:solidFill>
            <a:srgbClr val="3395C4">
              <a:alpha val="19999"/>
            </a:srgbClr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1" name="object 4"/>
          <p:cNvSpPr txBox="1"/>
          <p:nvPr/>
        </p:nvSpPr>
        <p:spPr>
          <a:xfrm>
            <a:off x="539483" y="976268"/>
            <a:ext cx="6278876" cy="14455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fontAlgn="ctr">
              <a:lnSpc>
                <a:spcPct val="133000"/>
              </a:lnSpc>
              <a:spcBef>
                <a:spcPts val="100"/>
              </a:spcBef>
            </a:pPr>
            <a:r>
              <a:rPr lang="en-US" sz="1000" dirty="0" err="1">
                <a:solidFill>
                  <a:srgbClr val="1F475E"/>
                </a:solidFill>
                <a:latin typeface="Huawei Sans" panose="020C0503030203020204" pitchFamily="34" charset="0"/>
                <a:cs typeface="方正兰亭黑简体" panose="02000000000000000000" charset="-122"/>
              </a:rPr>
              <a:t>NetEngine</a:t>
            </a:r>
            <a:r>
              <a:rPr lang="en-US" sz="1000" dirty="0">
                <a:solidFill>
                  <a:srgbClr val="1F475E"/>
                </a:solidFill>
                <a:latin typeface="Huawei Sans" panose="020C0503030203020204" pitchFamily="34" charset="0"/>
                <a:cs typeface="方正兰亭黑简体" panose="02000000000000000000" charset="-122"/>
              </a:rPr>
              <a:t> 8000 M6 is an all-scenario converged bearer router for the cloud era. It's featured with 2U height,  220 mm depth,  supports up to 160G port capacity and 6 service slots,  flexibly adapts to different services,  and supports 50GE/25GE/10GE/GE/FE/CPOS/E1 interfaces. The compact design saves precious space resource,  greatly reduces CAPEX,  and protects the existing investment. Wide-temperature design enables it to be deployed in all scenarios. It also supports features such as SRv6,  EVPN,  network slicing,  and 1588v2 high-precision clock,  which make it the best choice for multi-service convergence in the cloud era.</a:t>
            </a:r>
          </a:p>
        </p:txBody>
      </p:sp>
      <p:sp>
        <p:nvSpPr>
          <p:cNvPr id="42" name="object 5"/>
          <p:cNvSpPr/>
          <p:nvPr/>
        </p:nvSpPr>
        <p:spPr>
          <a:xfrm>
            <a:off x="6824557" y="4336524"/>
            <a:ext cx="72661" cy="113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3" name="object 6"/>
          <p:cNvSpPr/>
          <p:nvPr/>
        </p:nvSpPr>
        <p:spPr>
          <a:xfrm>
            <a:off x="6945369" y="4336524"/>
            <a:ext cx="72661" cy="11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4" name="object 7"/>
          <p:cNvSpPr/>
          <p:nvPr/>
        </p:nvSpPr>
        <p:spPr>
          <a:xfrm>
            <a:off x="541962" y="4136683"/>
            <a:ext cx="2702888" cy="257175"/>
          </a:xfrm>
          <a:custGeom>
            <a:avLst/>
            <a:gdLst/>
            <a:ahLst/>
            <a:cxnLst/>
            <a:rect l="l" t="t" r="r" b="b"/>
            <a:pathLst>
              <a:path w="1200150" h="257175">
                <a:moveTo>
                  <a:pt x="888199" y="0"/>
                </a:moveTo>
                <a:lnTo>
                  <a:pt x="0" y="0"/>
                </a:lnTo>
                <a:lnTo>
                  <a:pt x="0" y="256666"/>
                </a:lnTo>
                <a:lnTo>
                  <a:pt x="1199819" y="256666"/>
                </a:lnTo>
                <a:lnTo>
                  <a:pt x="1184264" y="251406"/>
                </a:lnTo>
                <a:lnTo>
                  <a:pt x="1145178" y="230019"/>
                </a:lnTo>
                <a:lnTo>
                  <a:pt x="1093927" y="184100"/>
                </a:lnTo>
                <a:lnTo>
                  <a:pt x="1041882" y="105244"/>
                </a:lnTo>
                <a:lnTo>
                  <a:pt x="1013624" y="61030"/>
                </a:lnTo>
                <a:lnTo>
                  <a:pt x="978190" y="27938"/>
                </a:lnTo>
                <a:lnTo>
                  <a:pt x="936181" y="7188"/>
                </a:lnTo>
                <a:lnTo>
                  <a:pt x="888199" y="0"/>
                </a:lnTo>
                <a:close/>
              </a:path>
            </a:pathLst>
          </a:custGeom>
          <a:solidFill>
            <a:srgbClr val="008DC4"/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5" name="object 8"/>
          <p:cNvSpPr/>
          <p:nvPr/>
        </p:nvSpPr>
        <p:spPr>
          <a:xfrm>
            <a:off x="6824557" y="763246"/>
            <a:ext cx="72661" cy="113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498586" y="4101241"/>
            <a:ext cx="6214110" cy="28518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700" fontAlgn="ctr">
              <a:lnSpc>
                <a:spcPct val="100000"/>
              </a:lnSpc>
              <a:spcBef>
                <a:spcPts val="105"/>
              </a:spcBef>
              <a:tabLst>
                <a:tab pos="6200775" algn="l"/>
              </a:tabLst>
            </a:pPr>
            <a:r>
              <a:rPr lang="en-US" sz="155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Times New Roman" panose="02020603050405020304"/>
              </a:rPr>
              <a:t>  </a:t>
            </a:r>
            <a:r>
              <a:rPr lang="en-US" sz="155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方正兰亭粗黑简体" panose="02000000000000000000" charset="-122"/>
              </a:rPr>
              <a:t>Product Specifications	</a:t>
            </a:r>
          </a:p>
        </p:txBody>
      </p:sp>
      <p:sp>
        <p:nvSpPr>
          <p:cNvPr id="47" name="object 10"/>
          <p:cNvSpPr/>
          <p:nvPr/>
        </p:nvSpPr>
        <p:spPr>
          <a:xfrm>
            <a:off x="6945369" y="763246"/>
            <a:ext cx="72661" cy="113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8" name="object 11"/>
          <p:cNvSpPr/>
          <p:nvPr/>
        </p:nvSpPr>
        <p:spPr>
          <a:xfrm>
            <a:off x="541962" y="563412"/>
            <a:ext cx="2702888" cy="257175"/>
          </a:xfrm>
          <a:custGeom>
            <a:avLst/>
            <a:gdLst/>
            <a:ahLst/>
            <a:cxnLst/>
            <a:rect l="l" t="t" r="r" b="b"/>
            <a:pathLst>
              <a:path w="1200150" h="257175">
                <a:moveTo>
                  <a:pt x="888199" y="0"/>
                </a:moveTo>
                <a:lnTo>
                  <a:pt x="0" y="0"/>
                </a:lnTo>
                <a:lnTo>
                  <a:pt x="0" y="256654"/>
                </a:lnTo>
                <a:lnTo>
                  <a:pt x="1199819" y="256654"/>
                </a:lnTo>
                <a:lnTo>
                  <a:pt x="1184264" y="251393"/>
                </a:lnTo>
                <a:lnTo>
                  <a:pt x="1145178" y="230006"/>
                </a:lnTo>
                <a:lnTo>
                  <a:pt x="1093927" y="184088"/>
                </a:lnTo>
                <a:lnTo>
                  <a:pt x="1041882" y="105232"/>
                </a:lnTo>
                <a:lnTo>
                  <a:pt x="1013624" y="61025"/>
                </a:lnTo>
                <a:lnTo>
                  <a:pt x="978190" y="27936"/>
                </a:lnTo>
                <a:lnTo>
                  <a:pt x="936181" y="7187"/>
                </a:lnTo>
                <a:lnTo>
                  <a:pt x="888199" y="0"/>
                </a:lnTo>
                <a:close/>
              </a:path>
            </a:pathLst>
          </a:custGeom>
          <a:solidFill>
            <a:srgbClr val="008DC4"/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9" name="object 12"/>
          <p:cNvSpPr/>
          <p:nvPr/>
        </p:nvSpPr>
        <p:spPr>
          <a:xfrm>
            <a:off x="6824557" y="2483216"/>
            <a:ext cx="72661" cy="113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0" name="object 13"/>
          <p:cNvSpPr txBox="1"/>
          <p:nvPr/>
        </p:nvSpPr>
        <p:spPr>
          <a:xfrm>
            <a:off x="641079" y="557331"/>
            <a:ext cx="6214110" cy="2519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ctr">
              <a:lnSpc>
                <a:spcPct val="100000"/>
              </a:lnSpc>
              <a:spcBef>
                <a:spcPts val="105"/>
              </a:spcBef>
              <a:tabLst>
                <a:tab pos="6200775" algn="l"/>
              </a:tabLst>
            </a:pPr>
            <a:r>
              <a:rPr lang="en-US" sz="1550" b="1" u="sng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Times New Roman" panose="02020603050405020304"/>
              </a:rPr>
              <a:t>  </a:t>
            </a:r>
            <a:r>
              <a:rPr lang="en-US" sz="1550" b="1" dirty="0">
                <a:solidFill>
                  <a:srgbClr val="FFFFFF"/>
                </a:solidFill>
                <a:latin typeface="Huawei Sans" panose="020C0503030203020204" pitchFamily="34" charset="0"/>
              </a:rPr>
              <a:t>Product Overview</a:t>
            </a:r>
            <a:r>
              <a:rPr lang="en-US" sz="1550" b="1" dirty="0">
                <a:solidFill>
                  <a:srgbClr val="FFFFFF"/>
                </a:solidFill>
                <a:latin typeface="Huawei Sans" panose="020C0503030203020204" pitchFamily="34" charset="0"/>
                <a:cs typeface="方正兰亭粗黑简体" panose="02000000000000000000" charset="-122"/>
              </a:rPr>
              <a:t>	</a:t>
            </a:r>
          </a:p>
        </p:txBody>
      </p:sp>
      <p:sp>
        <p:nvSpPr>
          <p:cNvPr id="51" name="object 14"/>
          <p:cNvSpPr/>
          <p:nvPr/>
        </p:nvSpPr>
        <p:spPr>
          <a:xfrm>
            <a:off x="6945369" y="2483216"/>
            <a:ext cx="72661" cy="1136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2" name="object 15"/>
          <p:cNvSpPr/>
          <p:nvPr/>
        </p:nvSpPr>
        <p:spPr>
          <a:xfrm>
            <a:off x="541962" y="2283395"/>
            <a:ext cx="2702888" cy="257175"/>
          </a:xfrm>
          <a:custGeom>
            <a:avLst/>
            <a:gdLst/>
            <a:ahLst/>
            <a:cxnLst/>
            <a:rect l="l" t="t" r="r" b="b"/>
            <a:pathLst>
              <a:path w="1200150" h="257175">
                <a:moveTo>
                  <a:pt x="888199" y="0"/>
                </a:moveTo>
                <a:lnTo>
                  <a:pt x="0" y="0"/>
                </a:lnTo>
                <a:lnTo>
                  <a:pt x="0" y="256654"/>
                </a:lnTo>
                <a:lnTo>
                  <a:pt x="1199819" y="256654"/>
                </a:lnTo>
                <a:lnTo>
                  <a:pt x="1184264" y="251393"/>
                </a:lnTo>
                <a:lnTo>
                  <a:pt x="1145178" y="230006"/>
                </a:lnTo>
                <a:lnTo>
                  <a:pt x="1093927" y="184088"/>
                </a:lnTo>
                <a:lnTo>
                  <a:pt x="1041882" y="105232"/>
                </a:lnTo>
                <a:lnTo>
                  <a:pt x="1013624" y="61025"/>
                </a:lnTo>
                <a:lnTo>
                  <a:pt x="978190" y="27936"/>
                </a:lnTo>
                <a:lnTo>
                  <a:pt x="936181" y="7187"/>
                </a:lnTo>
                <a:lnTo>
                  <a:pt x="888199" y="0"/>
                </a:lnTo>
                <a:close/>
              </a:path>
            </a:pathLst>
          </a:custGeom>
          <a:solidFill>
            <a:srgbClr val="008DC4"/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3" name="object 16"/>
          <p:cNvSpPr txBox="1"/>
          <p:nvPr/>
        </p:nvSpPr>
        <p:spPr>
          <a:xfrm>
            <a:off x="498586" y="2254758"/>
            <a:ext cx="6214110" cy="285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ctr">
              <a:lnSpc>
                <a:spcPct val="100000"/>
              </a:lnSpc>
              <a:spcBef>
                <a:spcPts val="105"/>
              </a:spcBef>
              <a:tabLst>
                <a:tab pos="6200775" algn="l"/>
              </a:tabLst>
            </a:pPr>
            <a:r>
              <a:rPr lang="en-US" sz="155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Times New Roman" panose="02020603050405020304"/>
              </a:rPr>
              <a:t>  </a:t>
            </a:r>
            <a:r>
              <a:rPr lang="en-US" sz="155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方正兰亭粗黑简体" panose="02000000000000000000" charset="-122"/>
              </a:rPr>
              <a:t>Application Scenario</a:t>
            </a:r>
            <a:r>
              <a:rPr lang="en-US" altLang="zh-CN" sz="155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方正兰亭粗黑简体" panose="02000000000000000000" charset="-122"/>
              </a:rPr>
              <a:t>s</a:t>
            </a:r>
            <a:r>
              <a:rPr lang="en-US" sz="155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方正兰亭粗黑简体" panose="02000000000000000000" charset="-122"/>
              </a:rPr>
              <a:t>	</a:t>
            </a:r>
          </a:p>
        </p:txBody>
      </p:sp>
      <p:graphicFrame>
        <p:nvGraphicFramePr>
          <p:cNvPr id="54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8701"/>
              </p:ext>
            </p:extLst>
          </p:nvPr>
        </p:nvGraphicFramePr>
        <p:xfrm>
          <a:off x="540372" y="4566856"/>
          <a:ext cx="6475729" cy="2388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8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7293">
                <a:tc>
                  <a:txBody>
                    <a:bodyPr/>
                    <a:lstStyle/>
                    <a:p>
                      <a:pPr marL="120015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200" dirty="0">
                          <a:latin typeface="Huawei Sans" panose="020C0503030203020204" pitchFamily="34" charset="0"/>
                          <a:cs typeface="方正兰亭粗黑简体" panose="02000000000000000000" charset="-122"/>
                        </a:rPr>
                        <a:t>Item</a:t>
                      </a:r>
                    </a:p>
                  </a:txBody>
                  <a:tcPr marL="0" marR="0" marT="5715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solidFill>
                      <a:srgbClr val="D2E4EC"/>
                    </a:solidFill>
                  </a:tcPr>
                </a:tc>
                <a:tc>
                  <a:txBody>
                    <a:bodyPr/>
                    <a:lstStyle/>
                    <a:p>
                      <a:pPr marL="176530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200" dirty="0">
                          <a:latin typeface="Huawei Sans" panose="020C0503030203020204" pitchFamily="34" charset="0"/>
                          <a:cs typeface="方正兰亭粗黑简体" panose="02000000000000000000" charset="-122"/>
                        </a:rPr>
                        <a:t>Description</a:t>
                      </a:r>
                    </a:p>
                  </a:txBody>
                  <a:tcPr marL="0" marR="0" marT="5715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solidFill>
                      <a:srgbClr val="D2E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361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IPv4 NAT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sessions</a:t>
                      </a:r>
                      <a:endParaRPr lang="zh-CN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034" rtl="0" eaLnBrk="1" fontAlgn="ctr" latinLnBrk="0" hangingPunct="1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32M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IPv4 NAT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forwarding capability </a:t>
                      </a:r>
                      <a:endParaRPr lang="zh-CN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034" rtl="0" eaLnBrk="1" fontAlgn="ctr" latinLnBrk="0" hangingPunct="1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50Gbps@512B</a:t>
                      </a:r>
                      <a:b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</a:br>
                      <a:endPara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Session setup speed</a:t>
                      </a:r>
                      <a:endParaRPr lang="zh-CN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034" rtl="0" eaLnBrk="1" fontAlgn="ctr" latinLnBrk="0" hangingPunct="1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220K/s</a:t>
                      </a:r>
                      <a:b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</a:br>
                      <a:endParaRPr 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marL="0" algn="ctr" defTabSz="914034" rtl="0" eaLnBrk="1" fontAlgn="ctr" latinLnBrk="0" hangingPunct="1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IPv4 NAT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sessions</a:t>
                      </a:r>
                      <a:endParaRPr lang="zh-CN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034" rtl="0" eaLnBrk="1" fontAlgn="ctr" latinLnBrk="0" hangingPunct="1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32M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Maximum board capability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50 Gbps</a:t>
                      </a:r>
                    </a:p>
                  </a:txBody>
                  <a:tcPr marL="7620" marR="11430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4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Capacity density (G/U)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80</a:t>
                      </a:r>
                    </a:p>
                  </a:txBody>
                  <a:tcPr marL="7620" marR="11430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Main control board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2, 1:1</a:t>
                      </a:r>
                      <a:endParaRPr lang="zh-CN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11430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SFU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2,  1:1</a:t>
                      </a:r>
                    </a:p>
                  </a:txBody>
                  <a:tcPr marL="7620" marR="11430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Line card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6</a:t>
                      </a:r>
                    </a:p>
                  </a:txBody>
                  <a:tcPr marL="7620" marR="11430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3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Power module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2, 1+1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Fan module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uawei Sans" panose="020C0503030203020204" pitchFamily="34" charset="0"/>
                          <a:ea typeface="+mn-ea"/>
                          <a:cs typeface="Huawei Sans" panose="020C0503030203020204" pitchFamily="34" charset="0"/>
                        </a:rPr>
                        <a:t>2, 1+2</a:t>
                      </a:r>
                      <a:endParaRPr lang="zh-CN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uawei Sans" panose="020C0503030203020204" pitchFamily="34" charset="0"/>
                        <a:ea typeface="+mn-ea"/>
                        <a:cs typeface="Huawei Sans" panose="020C0503030203020204" pitchFamily="34" charset="0"/>
                      </a:endParaRP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8" name="object 19"/>
          <p:cNvSpPr/>
          <p:nvPr/>
        </p:nvSpPr>
        <p:spPr>
          <a:xfrm>
            <a:off x="3855211" y="2638056"/>
            <a:ext cx="3165475" cy="1171575"/>
          </a:xfrm>
          <a:custGeom>
            <a:avLst/>
            <a:gdLst/>
            <a:ahLst/>
            <a:cxnLst/>
            <a:rect l="l" t="t" r="r" b="b"/>
            <a:pathLst>
              <a:path w="3165475" h="1171575">
                <a:moveTo>
                  <a:pt x="3165309" y="1171155"/>
                </a:moveTo>
                <a:lnTo>
                  <a:pt x="0" y="1171155"/>
                </a:lnTo>
                <a:lnTo>
                  <a:pt x="0" y="0"/>
                </a:lnTo>
                <a:lnTo>
                  <a:pt x="3165309" y="0"/>
                </a:lnTo>
                <a:lnTo>
                  <a:pt x="3165309" y="1171155"/>
                </a:lnTo>
                <a:close/>
              </a:path>
            </a:pathLst>
          </a:custGeom>
          <a:solidFill>
            <a:srgbClr val="75AAAE">
              <a:alpha val="8000"/>
            </a:srgbClr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  <p:sp>
        <p:nvSpPr>
          <p:cNvPr id="69" name="object 20"/>
          <p:cNvSpPr/>
          <p:nvPr/>
        </p:nvSpPr>
        <p:spPr>
          <a:xfrm>
            <a:off x="577850" y="2639441"/>
            <a:ext cx="3165475" cy="1171575"/>
          </a:xfrm>
          <a:custGeom>
            <a:avLst/>
            <a:gdLst/>
            <a:ahLst/>
            <a:cxnLst/>
            <a:rect l="l" t="t" r="r" b="b"/>
            <a:pathLst>
              <a:path w="3165475" h="1171575">
                <a:moveTo>
                  <a:pt x="3165309" y="1171168"/>
                </a:moveTo>
                <a:lnTo>
                  <a:pt x="0" y="1171168"/>
                </a:lnTo>
                <a:lnTo>
                  <a:pt x="0" y="0"/>
                </a:lnTo>
                <a:lnTo>
                  <a:pt x="3165309" y="0"/>
                </a:lnTo>
                <a:lnTo>
                  <a:pt x="3165309" y="1171168"/>
                </a:lnTo>
                <a:close/>
              </a:path>
            </a:pathLst>
          </a:custGeom>
          <a:solidFill>
            <a:srgbClr val="75AAAE">
              <a:alpha val="8000"/>
            </a:srgbClr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  <p:sp>
        <p:nvSpPr>
          <p:cNvPr id="70" name="object 21"/>
          <p:cNvSpPr txBox="1"/>
          <p:nvPr/>
        </p:nvSpPr>
        <p:spPr>
          <a:xfrm>
            <a:off x="4762604" y="2657189"/>
            <a:ext cx="13633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221714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DC/Campus egress</a:t>
            </a:r>
          </a:p>
        </p:txBody>
      </p:sp>
      <p:sp>
        <p:nvSpPr>
          <p:cNvPr id="71" name="object 22"/>
          <p:cNvSpPr txBox="1"/>
          <p:nvPr/>
        </p:nvSpPr>
        <p:spPr>
          <a:xfrm>
            <a:off x="539483" y="2657189"/>
            <a:ext cx="3165475" cy="99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fontAlgn="ctr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latin typeface="Huawei Sans" panose="020C0503030203020204" pitchFamily="34" charset="0"/>
                <a:cs typeface="Huawei Sans" panose="020C0503030203020204" pitchFamily="34" charset="0"/>
              </a:rPr>
              <a:t>Converged transport</a:t>
            </a:r>
          </a:p>
          <a:p>
            <a:pPr marL="641985" fontAlgn="ctr">
              <a:lnSpc>
                <a:spcPct val="100000"/>
              </a:lnSpc>
              <a:spcBef>
                <a:spcPts val="1040"/>
              </a:spcBef>
            </a:pPr>
            <a:r>
              <a:rPr lang="en-US" sz="700" dirty="0" err="1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NetEngine</a:t>
            </a: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 8000 M6</a:t>
            </a:r>
          </a:p>
          <a:p>
            <a:pPr marR="309880" algn="r" fontAlgn="ctr">
              <a:lnSpc>
                <a:spcPct val="100000"/>
              </a:lnSpc>
              <a:spcBef>
                <a:spcPts val="20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</a:t>
            </a:r>
          </a:p>
          <a:p>
            <a:pPr fontAlgn="ctr">
              <a:lnSpc>
                <a:spcPct val="100000"/>
              </a:lnSpc>
            </a:pPr>
            <a:endParaRPr lang="en-US" sz="800" dirty="0">
              <a:latin typeface="Huawei Sans" panose="020C0503030203020204" pitchFamily="34" charset="0"/>
              <a:cs typeface="Huawei Sans" panose="020C0503030203020204" pitchFamily="34" charset="0"/>
            </a:endParaRPr>
          </a:p>
          <a:p>
            <a:pPr fontAlgn="ctr">
              <a:lnSpc>
                <a:spcPct val="100000"/>
              </a:lnSpc>
            </a:pPr>
            <a:endParaRPr lang="en-US" sz="800" dirty="0">
              <a:latin typeface="Huawei Sans" panose="020C0503030203020204" pitchFamily="34" charset="0"/>
              <a:cs typeface="Huawei Sans" panose="020C0503030203020204" pitchFamily="34" charset="0"/>
            </a:endParaRPr>
          </a:p>
          <a:p>
            <a:pPr marR="203835" algn="r" fontAlgn="ctr">
              <a:lnSpc>
                <a:spcPct val="100000"/>
              </a:lnSpc>
              <a:spcBef>
                <a:spcPts val="69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Internet</a:t>
            </a:r>
          </a:p>
        </p:txBody>
      </p:sp>
      <p:sp>
        <p:nvSpPr>
          <p:cNvPr id="72" name="object 23"/>
          <p:cNvSpPr/>
          <p:nvPr/>
        </p:nvSpPr>
        <p:spPr>
          <a:xfrm>
            <a:off x="733942" y="3021670"/>
            <a:ext cx="2871699" cy="694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  <p:sp>
        <p:nvSpPr>
          <p:cNvPr id="73" name="object 24"/>
          <p:cNvSpPr/>
          <p:nvPr/>
        </p:nvSpPr>
        <p:spPr>
          <a:xfrm>
            <a:off x="3993498" y="3022290"/>
            <a:ext cx="2863804" cy="6475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  <a:cs typeface="Huawei Sans" panose="020C0503030203020204" pitchFamily="34" charset="0"/>
            </a:endParaRPr>
          </a:p>
        </p:txBody>
      </p:sp>
      <p:sp>
        <p:nvSpPr>
          <p:cNvPr id="74" name="object 25"/>
          <p:cNvSpPr txBox="1"/>
          <p:nvPr/>
        </p:nvSpPr>
        <p:spPr>
          <a:xfrm>
            <a:off x="4159250" y="2979725"/>
            <a:ext cx="596851" cy="22570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5875" marR="5080" indent="-16510" algn="ctr" fontAlgn="ctr">
              <a:lnSpc>
                <a:spcPts val="800"/>
              </a:lnSpc>
              <a:spcBef>
                <a:spcPts val="160"/>
              </a:spcBef>
            </a:pPr>
            <a:r>
              <a:rPr lang="en-US" sz="700" dirty="0" err="1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NetEngine</a:t>
            </a: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 8000 M6</a:t>
            </a:r>
          </a:p>
        </p:txBody>
      </p:sp>
      <p:sp>
        <p:nvSpPr>
          <p:cNvPr id="75" name="object 26"/>
          <p:cNvSpPr txBox="1"/>
          <p:nvPr/>
        </p:nvSpPr>
        <p:spPr>
          <a:xfrm>
            <a:off x="4291671" y="3439071"/>
            <a:ext cx="37846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 GW</a:t>
            </a:r>
          </a:p>
        </p:txBody>
      </p:sp>
      <p:sp>
        <p:nvSpPr>
          <p:cNvPr id="76" name="object 27"/>
          <p:cNvSpPr txBox="1"/>
          <p:nvPr/>
        </p:nvSpPr>
        <p:spPr>
          <a:xfrm>
            <a:off x="6153059" y="3439071"/>
            <a:ext cx="37846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 GW</a:t>
            </a:r>
          </a:p>
        </p:txBody>
      </p:sp>
      <p:sp>
        <p:nvSpPr>
          <p:cNvPr id="77" name="object 28"/>
          <p:cNvSpPr txBox="1"/>
          <p:nvPr/>
        </p:nvSpPr>
        <p:spPr>
          <a:xfrm>
            <a:off x="3929937" y="3107118"/>
            <a:ext cx="15303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</a:t>
            </a:r>
          </a:p>
        </p:txBody>
      </p:sp>
      <p:sp>
        <p:nvSpPr>
          <p:cNvPr id="78" name="object 29"/>
          <p:cNvSpPr txBox="1"/>
          <p:nvPr/>
        </p:nvSpPr>
        <p:spPr>
          <a:xfrm>
            <a:off x="3929937" y="3394621"/>
            <a:ext cx="15303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</a:t>
            </a:r>
          </a:p>
        </p:txBody>
      </p:sp>
      <p:sp>
        <p:nvSpPr>
          <p:cNvPr id="79" name="object 30"/>
          <p:cNvSpPr txBox="1"/>
          <p:nvPr/>
        </p:nvSpPr>
        <p:spPr>
          <a:xfrm>
            <a:off x="6752690" y="3107118"/>
            <a:ext cx="15303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</a:t>
            </a:r>
          </a:p>
        </p:txBody>
      </p:sp>
      <p:sp>
        <p:nvSpPr>
          <p:cNvPr id="80" name="object 31"/>
          <p:cNvSpPr txBox="1"/>
          <p:nvPr/>
        </p:nvSpPr>
        <p:spPr>
          <a:xfrm>
            <a:off x="6752690" y="3394621"/>
            <a:ext cx="15303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>
              <a:lnSpc>
                <a:spcPct val="100000"/>
              </a:lnSpc>
              <a:spcBef>
                <a:spcPts val="100"/>
              </a:spcBef>
            </a:pPr>
            <a:r>
              <a:rPr lang="en-US" sz="700" dirty="0">
                <a:solidFill>
                  <a:srgbClr val="4F4F4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DC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2C37788C-0306-441F-8FF9-C8A716E57264}"/>
              </a:ext>
            </a:extLst>
          </p:cNvPr>
          <p:cNvCxnSpPr/>
          <p:nvPr/>
        </p:nvCxnSpPr>
        <p:spPr>
          <a:xfrm>
            <a:off x="2863850" y="2522013"/>
            <a:ext cx="3848846" cy="0"/>
          </a:xfrm>
          <a:prstGeom prst="line">
            <a:avLst/>
          </a:prstGeom>
          <a:ln>
            <a:solidFill>
              <a:srgbClr val="00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81364BE5-3C4C-4B62-BCD0-9FD5B630965B}"/>
              </a:ext>
            </a:extLst>
          </p:cNvPr>
          <p:cNvCxnSpPr/>
          <p:nvPr/>
        </p:nvCxnSpPr>
        <p:spPr>
          <a:xfrm>
            <a:off x="2863850" y="4386359"/>
            <a:ext cx="3848846" cy="0"/>
          </a:xfrm>
          <a:prstGeom prst="line">
            <a:avLst/>
          </a:prstGeom>
          <a:ln>
            <a:solidFill>
              <a:srgbClr val="00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7C7A600C-861E-4D45-BB55-2CF37B71C298}"/>
              </a:ext>
            </a:extLst>
          </p:cNvPr>
          <p:cNvCxnSpPr/>
          <p:nvPr/>
        </p:nvCxnSpPr>
        <p:spPr>
          <a:xfrm>
            <a:off x="2863850" y="810806"/>
            <a:ext cx="3848846" cy="0"/>
          </a:xfrm>
          <a:prstGeom prst="line">
            <a:avLst/>
          </a:prstGeom>
          <a:ln>
            <a:solidFill>
              <a:srgbClr val="00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">
            <a:extLst>
              <a:ext uri="{FF2B5EF4-FFF2-40B4-BE49-F238E27FC236}">
                <a16:creationId xmlns:a16="http://schemas.microsoft.com/office/drawing/2014/main" xmlns="" id="{9EEF9869-0F64-4D99-949B-6AE47224004B}"/>
              </a:ext>
            </a:extLst>
          </p:cNvPr>
          <p:cNvSpPr txBox="1"/>
          <p:nvPr/>
        </p:nvSpPr>
        <p:spPr>
          <a:xfrm>
            <a:off x="501650" y="9994377"/>
            <a:ext cx="3276600" cy="16369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zh-CN" altLang="en-US" sz="700" dirty="0">
                <a:solidFill>
                  <a:srgbClr val="22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Huawei Technologies Co.</a:t>
            </a:r>
            <a:r>
              <a:rPr lang="en-US" altLang="zh-CN" sz="700" dirty="0">
                <a:solidFill>
                  <a:srgbClr val="22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700" dirty="0">
                <a:solidFill>
                  <a:srgbClr val="2218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Ltd. 2022. All rights reserved.</a:t>
            </a:r>
            <a:endParaRPr lang="en-US" altLang="zh-CN" sz="700" dirty="0">
              <a:solidFill>
                <a:srgbClr val="2218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xmlns="" id="{8A03608C-1CBC-461C-9BBD-926A1A154745}"/>
              </a:ext>
            </a:extLst>
          </p:cNvPr>
          <p:cNvSpPr/>
          <p:nvPr/>
        </p:nvSpPr>
        <p:spPr>
          <a:xfrm>
            <a:off x="6751421" y="7553331"/>
            <a:ext cx="72661" cy="113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xmlns="" id="{6E7DB024-D9C2-42E4-AFD6-B5602495D2FA}"/>
              </a:ext>
            </a:extLst>
          </p:cNvPr>
          <p:cNvSpPr/>
          <p:nvPr/>
        </p:nvSpPr>
        <p:spPr>
          <a:xfrm>
            <a:off x="6872233" y="7553331"/>
            <a:ext cx="72661" cy="11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xmlns="" id="{9CDF2BEE-8430-4746-BD83-A251EE717EEC}"/>
              </a:ext>
            </a:extLst>
          </p:cNvPr>
          <p:cNvSpPr/>
          <p:nvPr/>
        </p:nvSpPr>
        <p:spPr>
          <a:xfrm>
            <a:off x="468826" y="7353490"/>
            <a:ext cx="2702888" cy="257175"/>
          </a:xfrm>
          <a:custGeom>
            <a:avLst/>
            <a:gdLst/>
            <a:ahLst/>
            <a:cxnLst/>
            <a:rect l="l" t="t" r="r" b="b"/>
            <a:pathLst>
              <a:path w="1200150" h="257175">
                <a:moveTo>
                  <a:pt x="888199" y="0"/>
                </a:moveTo>
                <a:lnTo>
                  <a:pt x="0" y="0"/>
                </a:lnTo>
                <a:lnTo>
                  <a:pt x="0" y="256666"/>
                </a:lnTo>
                <a:lnTo>
                  <a:pt x="1199819" y="256666"/>
                </a:lnTo>
                <a:lnTo>
                  <a:pt x="1184264" y="251406"/>
                </a:lnTo>
                <a:lnTo>
                  <a:pt x="1145178" y="230019"/>
                </a:lnTo>
                <a:lnTo>
                  <a:pt x="1093927" y="184100"/>
                </a:lnTo>
                <a:lnTo>
                  <a:pt x="1041882" y="105244"/>
                </a:lnTo>
                <a:lnTo>
                  <a:pt x="1013624" y="61030"/>
                </a:lnTo>
                <a:lnTo>
                  <a:pt x="978190" y="27938"/>
                </a:lnTo>
                <a:lnTo>
                  <a:pt x="936181" y="7188"/>
                </a:lnTo>
                <a:lnTo>
                  <a:pt x="888199" y="0"/>
                </a:lnTo>
                <a:close/>
              </a:path>
            </a:pathLst>
          </a:custGeom>
          <a:solidFill>
            <a:srgbClr val="008DC4"/>
          </a:solidFill>
        </p:spPr>
        <p:txBody>
          <a:bodyPr wrap="square" lIns="0" tIns="0" rIns="0" bIns="0" rtlCol="0"/>
          <a:lstStyle/>
          <a:p>
            <a:pPr fontAlgn="ctr"/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xmlns="" id="{6045EADB-12C5-4E0E-9B42-BF53D4B67EC5}"/>
              </a:ext>
            </a:extLst>
          </p:cNvPr>
          <p:cNvSpPr txBox="1"/>
          <p:nvPr/>
        </p:nvSpPr>
        <p:spPr>
          <a:xfrm>
            <a:off x="425450" y="7318048"/>
            <a:ext cx="6214110" cy="28518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700" fontAlgn="ctr">
              <a:spcBef>
                <a:spcPts val="105"/>
              </a:spcBef>
              <a:tabLst>
                <a:tab pos="6200775" algn="l"/>
              </a:tabLst>
            </a:pPr>
            <a:r>
              <a:rPr lang="en-US" altLang="zh-CN" sz="1600" b="1" dirty="0">
                <a:solidFill>
                  <a:srgbClr val="FFFFF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  </a:t>
            </a:r>
            <a:r>
              <a:rPr lang="en-US" altLang="zh-CN" sz="1600" b="1" dirty="0" err="1">
                <a:solidFill>
                  <a:srgbClr val="FFFFF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Subcards</a:t>
            </a:r>
            <a:r>
              <a:rPr lang="en-US" altLang="zh-CN" sz="140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Huawei Sans" panose="020C0503030203020204" pitchFamily="34" charset="0"/>
              </a:rPr>
              <a:t> </a:t>
            </a:r>
            <a:r>
              <a:rPr lang="en-US" altLang="zh-CN" sz="1400" b="1" dirty="0">
                <a:solidFill>
                  <a:srgbClr val="FFFFFF"/>
                </a:solidFill>
                <a:latin typeface="Huawei Sans" panose="020C0503030203020204" pitchFamily="34" charset="0"/>
                <a:cs typeface="Huawei Sans" panose="020C0503030203020204" pitchFamily="34" charset="0"/>
              </a:rPr>
              <a:t>Supported </a:t>
            </a:r>
            <a:r>
              <a:rPr lang="en-US" sz="1550" b="1" dirty="0">
                <a:solidFill>
                  <a:srgbClr val="FFFFFF"/>
                </a:solidFill>
                <a:uFill>
                  <a:solidFill>
                    <a:srgbClr val="008DC4"/>
                  </a:solidFill>
                </a:uFill>
                <a:latin typeface="Huawei Sans" panose="020C0503030203020204" pitchFamily="34" charset="0"/>
                <a:cs typeface="Huawei Sans" panose="020C0503030203020204" pitchFamily="34" charset="0"/>
              </a:rPr>
              <a:t>	</a:t>
            </a:r>
          </a:p>
        </p:txBody>
      </p:sp>
      <p:graphicFrame>
        <p:nvGraphicFramePr>
          <p:cNvPr id="40" name="object 17">
            <a:extLst>
              <a:ext uri="{FF2B5EF4-FFF2-40B4-BE49-F238E27FC236}">
                <a16:creationId xmlns:a16="http://schemas.microsoft.com/office/drawing/2014/main" xmlns="" id="{BB355599-2698-4C1E-A96A-BED6F490D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39429"/>
              </p:ext>
            </p:extLst>
          </p:nvPr>
        </p:nvGraphicFramePr>
        <p:xfrm>
          <a:off x="467237" y="7783663"/>
          <a:ext cx="2930014" cy="1231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3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2378">
                <a:tc>
                  <a:txBody>
                    <a:bodyPr/>
                    <a:lstStyle/>
                    <a:p>
                      <a:pPr marL="120015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200" dirty="0">
                          <a:latin typeface="Huawei Sans" panose="020C0503030203020204" pitchFamily="34" charset="0"/>
                          <a:cs typeface="方正兰亭粗黑简体" panose="02000000000000000000" charset="-122"/>
                        </a:rPr>
                        <a:t>Type</a:t>
                      </a:r>
                    </a:p>
                  </a:txBody>
                  <a:tcPr marL="0" marR="0" marT="5715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solidFill>
                      <a:srgbClr val="D2E4EC"/>
                    </a:solidFill>
                  </a:tcPr>
                </a:tc>
                <a:tc>
                  <a:txBody>
                    <a:bodyPr/>
                    <a:lstStyle/>
                    <a:p>
                      <a:pPr marL="176530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200" dirty="0">
                          <a:latin typeface="Huawei Sans" panose="020C0503030203020204" pitchFamily="34" charset="0"/>
                          <a:cs typeface="方正兰亭粗黑简体" panose="02000000000000000000" charset="-122"/>
                        </a:rPr>
                        <a:t>Description</a:t>
                      </a:r>
                    </a:p>
                  </a:txBody>
                  <a:tcPr marL="0" marR="0" marT="5715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solidFill>
                      <a:srgbClr val="D2E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50GE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1*50GE(QSFP28)optical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25GE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2*25GE(SFP28)/2*10GE(SFP+)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optical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10GE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4*10GE/GE(SFP+)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optical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10GE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2*10GE/GE(SFP+)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optical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GE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8*GE/FE(RJ45)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electrical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xmlns="" id="{274A6016-555B-45B6-960A-378707BC9CF1}"/>
              </a:ext>
            </a:extLst>
          </p:cNvPr>
          <p:cNvCxnSpPr/>
          <p:nvPr/>
        </p:nvCxnSpPr>
        <p:spPr>
          <a:xfrm>
            <a:off x="2790714" y="7603166"/>
            <a:ext cx="3848846" cy="0"/>
          </a:xfrm>
          <a:prstGeom prst="line">
            <a:avLst/>
          </a:prstGeom>
          <a:ln>
            <a:solidFill>
              <a:srgbClr val="00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17">
            <a:extLst>
              <a:ext uri="{FF2B5EF4-FFF2-40B4-BE49-F238E27FC236}">
                <a16:creationId xmlns:a16="http://schemas.microsoft.com/office/drawing/2014/main" xmlns="" id="{497E8C88-C49C-43BD-A6CF-74438161C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4648"/>
              </p:ext>
            </p:extLst>
          </p:nvPr>
        </p:nvGraphicFramePr>
        <p:xfrm>
          <a:off x="3680828" y="7783662"/>
          <a:ext cx="2930014" cy="1231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3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2378">
                <a:tc>
                  <a:txBody>
                    <a:bodyPr/>
                    <a:lstStyle/>
                    <a:p>
                      <a:pPr marL="120015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200" dirty="0">
                          <a:latin typeface="Huawei Sans" panose="020C0503030203020204" pitchFamily="34" charset="0"/>
                          <a:cs typeface="方正兰亭粗黑简体" panose="02000000000000000000" charset="-122"/>
                        </a:rPr>
                        <a:t>Type</a:t>
                      </a:r>
                    </a:p>
                  </a:txBody>
                  <a:tcPr marL="0" marR="0" marT="5715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solidFill>
                      <a:srgbClr val="D2E4EC"/>
                    </a:solidFill>
                  </a:tcPr>
                </a:tc>
                <a:tc>
                  <a:txBody>
                    <a:bodyPr/>
                    <a:lstStyle/>
                    <a:p>
                      <a:pPr marL="176530" font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200" dirty="0">
                          <a:latin typeface="Huawei Sans" panose="020C0503030203020204" pitchFamily="34" charset="0"/>
                          <a:cs typeface="方正兰亭粗黑简体" panose="02000000000000000000" charset="-122"/>
                        </a:rPr>
                        <a:t>Description</a:t>
                      </a:r>
                    </a:p>
                  </a:txBody>
                  <a:tcPr marL="0" marR="0" marT="5715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solidFill>
                      <a:srgbClr val="D2E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GE/FE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10*GE/FE optical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GE/FE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20*GE(CSFP)/10*GE(SFP) optical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CPOS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4*CPOS(STM-1) optical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E1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32*E1  electrical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E1</a:t>
                      </a:r>
                    </a:p>
                  </a:txBody>
                  <a:tcPr marL="7620" marR="7620" marT="7620" marB="0" anchor="ctr">
                    <a:lnL w="3175">
                      <a:solidFill>
                        <a:srgbClr val="88939B"/>
                      </a:solidFill>
                      <a:prstDash val="solid"/>
                    </a:lnL>
                    <a:lnR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231F20"/>
                          </a:solidFill>
                          <a:effectLst/>
                          <a:latin typeface="Huawei Sans" panose="020C0503030203020204" pitchFamily="34" charset="0"/>
                          <a:ea typeface="Microsoft YaHei UI" panose="020B0503020204020204" pitchFamily="34" charset="-122"/>
                          <a:cs typeface="Huawei Sans" panose="020C0503030203020204" pitchFamily="34" charset="0"/>
                        </a:rPr>
                        <a:t>16*E1 electrical PIC</a:t>
                      </a:r>
                    </a:p>
                  </a:txBody>
                  <a:tcPr marL="72000" marR="7620" marT="7620" marB="0" anchor="ctr">
                    <a:lnL w="3175" cap="flat" cmpd="sng" algn="ctr">
                      <a:solidFill>
                        <a:srgbClr val="889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88939B"/>
                      </a:solidFill>
                      <a:prstDash val="solid"/>
                    </a:lnR>
                    <a:lnT w="3175">
                      <a:solidFill>
                        <a:srgbClr val="88939B"/>
                      </a:solidFill>
                      <a:prstDash val="solid"/>
                    </a:lnT>
                    <a:lnB w="3175">
                      <a:solidFill>
                        <a:srgbClr val="88939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410</Words>
  <Application>Microsoft Office PowerPoint</Application>
  <PresentationFormat>自定义</PresentationFormat>
  <Paragraphs>87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Huawei Sans Medium</vt:lpstr>
      <vt:lpstr>Microsoft YaHei UI</vt:lpstr>
      <vt:lpstr>方正兰亭粗黑简体</vt:lpstr>
      <vt:lpstr>方正兰亭黑_GBK</vt:lpstr>
      <vt:lpstr>方正兰亭黑简体</vt:lpstr>
      <vt:lpstr>宋体</vt:lpstr>
      <vt:lpstr>微软雅黑</vt:lpstr>
      <vt:lpstr>Arial</vt:lpstr>
      <vt:lpstr>Calibri</vt:lpstr>
      <vt:lpstr>Huawei Sans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彩页M4</dc:title>
  <dc:creator>Yangyufu (Yang)</dc:creator>
  <cp:lastModifiedBy>kanyong</cp:lastModifiedBy>
  <cp:revision>69</cp:revision>
  <dcterms:created xsi:type="dcterms:W3CDTF">2022-03-17T13:53:00Z</dcterms:created>
  <dcterms:modified xsi:type="dcterms:W3CDTF">2022-05-26T01:01:12Z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2022-03-17T00:00:00Z</vt:filetime>
  </property>
  <property fmtid="{D5CDD505-2E9C-101B-9397-08002B2CF9AE}" pid="5" name="KSOProductBuildVer">
    <vt:lpwstr>2052-10.1.0.6554</vt:lpwstr>
  </property>
  <property fmtid="{D5CDD505-2E9C-101B-9397-08002B2CF9AE}" pid="6" name="_2015_ms_pID_725343">
    <vt:lpwstr>(3)z+5AeUvOW3G6DazN4SXtiKd3JPFxRgtsDdzo2OgVX8pIGHMk8F3T9dtAuykEkiP42kQYPsxe
SGNbj+lkZFDTVid1Eh3oVD33TftmhWt3Q4N77jwIlm/Faycvb9ZbFlEyDNevZUE7YAptdNvO
R06hHAqfPh8Ifqf03olY8Cj2dTfQR4iPPIDe1S19/RzB4P8SS1zkSevbBOeEQ3Ez02PZN2OM
kgvkajroKYgdx4Z2c2</vt:lpwstr>
  </property>
  <property fmtid="{D5CDD505-2E9C-101B-9397-08002B2CF9AE}" pid="7" name="_2015_ms_pID_7253431">
    <vt:lpwstr>Zo0lAA5BJjtVn5jCPZ36ln1YfBTvd9Zw2WpPs2Q8ZZ2M1//EwRWUZn
qnVny36XDl9JZs9qiBUBIAhxNvbftFK5cyEgdpxGXHB7r53OuJYnz08oMFmtD2CY2v/ID56Y
Rh9zB92gTl6seMtwIKgHyLAlsNkqBAz6gstCiUWs8noIlsco/AQrcepYWu9Hr691VpPjX17C
zoTPWOmAnh3DMEzeYAWu6G/vGNOdOFCmR7Ik</vt:lpwstr>
  </property>
  <property fmtid="{D5CDD505-2E9C-101B-9397-08002B2CF9AE}" pid="8" name="_2015_ms_pID_7253432">
    <vt:lpwstr>YEkifs3X9P6A7XT7jlRWqZ4=</vt:lpwstr>
  </property>
  <property fmtid="{D5CDD505-2E9C-101B-9397-08002B2CF9AE}" pid="9" name="_readonly">
    <vt:lpwstr/>
  </property>
  <property fmtid="{D5CDD505-2E9C-101B-9397-08002B2CF9AE}" pid="10" name="_change">
    <vt:lpwstr/>
  </property>
  <property fmtid="{D5CDD505-2E9C-101B-9397-08002B2CF9AE}" pid="11" name="_full-control">
    <vt:lpwstr/>
  </property>
  <property fmtid="{D5CDD505-2E9C-101B-9397-08002B2CF9AE}" pid="12" name="sflag">
    <vt:lpwstr>1653526850</vt:lpwstr>
  </property>
</Properties>
</file>