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62" r:id="rId2"/>
    <p:sldId id="263" r:id="rId3"/>
  </p:sldIdLst>
  <p:sldSz cx="7556500" cy="10693400"/>
  <p:notesSz cx="7556500" cy="10693400"/>
  <p:custDataLst>
    <p:tags r:id="rId6"/>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4" userDrawn="1">
          <p15:clr>
            <a:srgbClr val="A4A3A4"/>
          </p15:clr>
        </p15:guide>
        <p15:guide id="2" pos="24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94A"/>
    <a:srgbClr val="F2F2F2"/>
    <a:srgbClr val="FF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734" y="-1596"/>
      </p:cViewPr>
      <p:guideLst>
        <p:guide orient="horz" pos="2774"/>
        <p:guide pos="2402"/>
      </p:guideLst>
    </p:cSldViewPr>
  </p:slideViewPr>
  <p:notesTextViewPr>
    <p:cViewPr>
      <p:scale>
        <a:sx n="100" d="100"/>
        <a:sy n="100" d="100"/>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4483" cy="536527"/>
          </a:xfrm>
          <a:prstGeom prst="rect">
            <a:avLst/>
          </a:prstGeom>
        </p:spPr>
        <p:txBody>
          <a:bodyPr vert="horz" lIns="91440" tIns="45720" rIns="91440" bIns="45720" rtlCol="0"/>
          <a:lstStyle>
            <a:lvl1pPr algn="l">
              <a:defRPr sz="1320"/>
            </a:lvl1pPr>
          </a:lstStyle>
          <a:p>
            <a:endParaRPr lang="zh-CN" altLang="en-US"/>
          </a:p>
        </p:txBody>
      </p:sp>
      <p:sp>
        <p:nvSpPr>
          <p:cNvPr id="3" name="日期占位符 2"/>
          <p:cNvSpPr>
            <a:spLocks noGrp="1"/>
          </p:cNvSpPr>
          <p:nvPr>
            <p:ph type="dt" sz="quarter" idx="1"/>
          </p:nvPr>
        </p:nvSpPr>
        <p:spPr>
          <a:xfrm>
            <a:off x="4280268" y="0"/>
            <a:ext cx="3274483" cy="536527"/>
          </a:xfrm>
          <a:prstGeom prst="rect">
            <a:avLst/>
          </a:prstGeom>
        </p:spPr>
        <p:txBody>
          <a:bodyPr vert="horz" lIns="91440" tIns="45720" rIns="91440" bIns="45720" rtlCol="0"/>
          <a:lstStyle>
            <a:lvl1pPr algn="r">
              <a:defRPr sz="1320"/>
            </a:lvl1pPr>
          </a:lstStyle>
          <a:p>
            <a:fld id="{0F9B84EA-7D68-4D60-9CB1-D50884785D1C}" type="datetimeFigureOut">
              <a:rPr lang="zh-CN" altLang="en-US" smtClean="0"/>
              <a:t>2023/10/4</a:t>
            </a:fld>
            <a:endParaRPr lang="zh-CN" altLang="en-US"/>
          </a:p>
        </p:txBody>
      </p:sp>
      <p:sp>
        <p:nvSpPr>
          <p:cNvPr id="4" name="页脚占位符 3"/>
          <p:cNvSpPr>
            <a:spLocks noGrp="1"/>
          </p:cNvSpPr>
          <p:nvPr>
            <p:ph type="ftr" sz="quarter" idx="2"/>
          </p:nvPr>
        </p:nvSpPr>
        <p:spPr>
          <a:xfrm>
            <a:off x="0" y="10156874"/>
            <a:ext cx="3274483" cy="536526"/>
          </a:xfrm>
          <a:prstGeom prst="rect">
            <a:avLst/>
          </a:prstGeom>
        </p:spPr>
        <p:txBody>
          <a:bodyPr vert="horz" lIns="91440" tIns="45720" rIns="91440" bIns="45720" rtlCol="0" anchor="b"/>
          <a:lstStyle>
            <a:lvl1pPr algn="l">
              <a:defRPr sz="1320"/>
            </a:lvl1pPr>
          </a:lstStyle>
          <a:p>
            <a:endParaRPr lang="zh-CN" altLang="en-US"/>
          </a:p>
        </p:txBody>
      </p:sp>
      <p:sp>
        <p:nvSpPr>
          <p:cNvPr id="5" name="灯片编号占位符 4"/>
          <p:cNvSpPr>
            <a:spLocks noGrp="1"/>
          </p:cNvSpPr>
          <p:nvPr>
            <p:ph type="sldNum" sz="quarter" idx="3"/>
          </p:nvPr>
        </p:nvSpPr>
        <p:spPr>
          <a:xfrm>
            <a:off x="4280268" y="10156874"/>
            <a:ext cx="3274483" cy="536526"/>
          </a:xfrm>
          <a:prstGeom prst="rect">
            <a:avLst/>
          </a:prstGeom>
        </p:spPr>
        <p:txBody>
          <a:bodyPr vert="horz" lIns="91440" tIns="45720" rIns="91440" bIns="45720" rtlCol="0" anchor="b"/>
          <a:lstStyle>
            <a:lvl1pPr algn="r">
              <a:defRPr sz="1320"/>
            </a:lvl1pPr>
          </a:lstStyle>
          <a:p>
            <a:fld id="{8D4E0FC9-F1F8-4FAE-9988-3BA365CFD46F}" type="slidenum">
              <a:rPr lang="zh-CN" altLang="en-US" smtClean="0"/>
              <a:t>‹Nº›</a:t>
            </a:fld>
            <a:endParaRPr lang="zh-CN" altLang="en-US"/>
          </a:p>
        </p:txBody>
      </p:sp>
    </p:spTree>
    <p:extLst>
      <p:ext uri="{BB962C8B-B14F-4D97-AF65-F5344CB8AC3E}">
        <p14:creationId xmlns:p14="http://schemas.microsoft.com/office/powerpoint/2010/main" val="1293078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274483" cy="53652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280268" y="0"/>
            <a:ext cx="3274483" cy="536527"/>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2023/10/4</a:t>
            </a:fld>
            <a:endParaRPr lang="zh-CN" altLang="en-US"/>
          </a:p>
        </p:txBody>
      </p:sp>
      <p:sp>
        <p:nvSpPr>
          <p:cNvPr id="4" name="幻灯片图像占位符 3"/>
          <p:cNvSpPr>
            <a:spLocks noGrp="1" noRot="1" noChangeAspect="1"/>
          </p:cNvSpPr>
          <p:nvPr>
            <p:ph type="sldImg" idx="2"/>
          </p:nvPr>
        </p:nvSpPr>
        <p:spPr>
          <a:xfrm>
            <a:off x="570230" y="1336675"/>
            <a:ext cx="6416040" cy="360902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55650" y="5146199"/>
            <a:ext cx="6045200" cy="421052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156874"/>
            <a:ext cx="3274483" cy="5365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280268" y="10156874"/>
            <a:ext cx="3274483" cy="536526"/>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‹Nº›</a:t>
            </a:fld>
            <a:endParaRPr lang="zh-CN" altLang="en-US"/>
          </a:p>
        </p:txBody>
      </p:sp>
    </p:spTree>
    <p:extLst>
      <p:ext uri="{BB962C8B-B14F-4D97-AF65-F5344CB8AC3E}">
        <p14:creationId xmlns:p14="http://schemas.microsoft.com/office/powerpoint/2010/main" val="152063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503488" y="1336675"/>
            <a:ext cx="2549525" cy="3608388"/>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26923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7299" y="3451862"/>
            <a:ext cx="2025014" cy="421639"/>
          </a:xfrm>
        </p:spPr>
        <p:txBody>
          <a:bodyPr lIns="0" tIns="0" rIns="0" bIns="0"/>
          <a:lstStyle>
            <a:lvl1pPr>
              <a:defRPr sz="2600" b="0" i="0">
                <a:solidFill>
                  <a:srgbClr val="00A2DA"/>
                </a:solidFill>
                <a:latin typeface="Arial" panose="020B0604020202020204"/>
                <a:cs typeface="Arial" panose="020B0604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0" y="5619115"/>
            <a:ext cx="7560310" cy="5068570"/>
          </a:xfrm>
          <a:custGeom>
            <a:avLst/>
            <a:gdLst/>
            <a:ahLst/>
            <a:cxnLst/>
            <a:rect l="l" t="t" r="r" b="b"/>
            <a:pathLst>
              <a:path w="7560309" h="5112384">
                <a:moveTo>
                  <a:pt x="0" y="5112004"/>
                </a:moveTo>
                <a:lnTo>
                  <a:pt x="7560005" y="5112004"/>
                </a:lnTo>
                <a:lnTo>
                  <a:pt x="7560005" y="0"/>
                </a:lnTo>
                <a:lnTo>
                  <a:pt x="0" y="0"/>
                </a:lnTo>
                <a:lnTo>
                  <a:pt x="0" y="5112004"/>
                </a:lnTo>
                <a:close/>
              </a:path>
            </a:pathLst>
          </a:custGeom>
          <a:solidFill>
            <a:schemeClr val="bg1">
              <a:lumMod val="95000"/>
            </a:schemeClr>
          </a:solidFill>
        </p:spPr>
        <p:txBody>
          <a:bodyPr wrap="square" lIns="0" tIns="0" rIns="0" bIns="0" rtlCol="0"/>
          <a:lstStyle/>
          <a:p>
            <a:endParaRPr/>
          </a:p>
        </p:txBody>
      </p:sp>
      <p:sp>
        <p:nvSpPr>
          <p:cNvPr id="11" name="object 11"/>
          <p:cNvSpPr/>
          <p:nvPr userDrawn="1"/>
        </p:nvSpPr>
        <p:spPr>
          <a:xfrm>
            <a:off x="3635999" y="10607042"/>
            <a:ext cx="3924300" cy="85090"/>
          </a:xfrm>
          <a:custGeom>
            <a:avLst/>
            <a:gdLst/>
            <a:ahLst/>
            <a:cxnLst/>
            <a:rect l="l" t="t" r="r" b="b"/>
            <a:pathLst>
              <a:path w="3924300" h="85090">
                <a:moveTo>
                  <a:pt x="3924005" y="0"/>
                </a:moveTo>
                <a:lnTo>
                  <a:pt x="27000" y="0"/>
                </a:lnTo>
                <a:lnTo>
                  <a:pt x="16491" y="2122"/>
                </a:lnTo>
                <a:lnTo>
                  <a:pt x="7908" y="7908"/>
                </a:lnTo>
                <a:lnTo>
                  <a:pt x="2122" y="16491"/>
                </a:lnTo>
                <a:lnTo>
                  <a:pt x="0" y="27000"/>
                </a:lnTo>
                <a:lnTo>
                  <a:pt x="0" y="84960"/>
                </a:lnTo>
                <a:lnTo>
                  <a:pt x="3924005" y="84960"/>
                </a:lnTo>
                <a:lnTo>
                  <a:pt x="3924005" y="0"/>
                </a:lnTo>
                <a:close/>
              </a:path>
            </a:pathLst>
          </a:custGeom>
          <a:solidFill>
            <a:srgbClr val="FF6900"/>
          </a:solidFill>
        </p:spPr>
        <p:txBody>
          <a:bodyPr wrap="square" lIns="0" tIns="0" rIns="0" bIns="0" rtlCol="0"/>
          <a:lstStyle/>
          <a:p>
            <a:endParaRPr/>
          </a:p>
        </p:txBody>
      </p:sp>
      <p:sp>
        <p:nvSpPr>
          <p:cNvPr id="12" name="object 12"/>
          <p:cNvSpPr/>
          <p:nvPr userDrawn="1"/>
        </p:nvSpPr>
        <p:spPr>
          <a:xfrm>
            <a:off x="0" y="0"/>
            <a:ext cx="7559675" cy="99695"/>
          </a:xfrm>
          <a:custGeom>
            <a:avLst/>
            <a:gdLst/>
            <a:ahLst/>
            <a:cxnLst/>
            <a:rect l="l" t="t" r="r" b="b"/>
            <a:pathLst>
              <a:path w="3924300" h="91440">
                <a:moveTo>
                  <a:pt x="3923996" y="0"/>
                </a:moveTo>
                <a:lnTo>
                  <a:pt x="0" y="0"/>
                </a:lnTo>
                <a:lnTo>
                  <a:pt x="0" y="91444"/>
                </a:lnTo>
                <a:lnTo>
                  <a:pt x="3896996" y="91444"/>
                </a:lnTo>
                <a:lnTo>
                  <a:pt x="3907505" y="89322"/>
                </a:lnTo>
                <a:lnTo>
                  <a:pt x="3916087" y="83535"/>
                </a:lnTo>
                <a:lnTo>
                  <a:pt x="3921874" y="74952"/>
                </a:lnTo>
                <a:lnTo>
                  <a:pt x="3923996" y="64443"/>
                </a:lnTo>
                <a:lnTo>
                  <a:pt x="3923996" y="0"/>
                </a:lnTo>
                <a:close/>
              </a:path>
            </a:pathLst>
          </a:custGeom>
          <a:solidFill>
            <a:srgbClr val="FF6900"/>
          </a:solidFill>
        </p:spPr>
        <p:txBody>
          <a:bodyPr wrap="square" lIns="0" tIns="0" rIns="0" bIns="0" rtlCol="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7299" y="3451862"/>
            <a:ext cx="2025014" cy="421639"/>
          </a:xfrm>
        </p:spPr>
        <p:txBody>
          <a:bodyPr lIns="0" tIns="0" rIns="0" bIns="0"/>
          <a:lstStyle>
            <a:lvl1pPr>
              <a:defRPr sz="2600" b="0" i="0">
                <a:solidFill>
                  <a:srgbClr val="00A2DA"/>
                </a:solidFill>
                <a:latin typeface="Arial" panose="020B0604020202020204"/>
                <a:cs typeface="Arial" panose="020B0604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6" name="object 12"/>
          <p:cNvSpPr/>
          <p:nvPr userDrawn="1"/>
        </p:nvSpPr>
        <p:spPr>
          <a:xfrm>
            <a:off x="0" y="10605135"/>
            <a:ext cx="7559675" cy="99695"/>
          </a:xfrm>
          <a:custGeom>
            <a:avLst/>
            <a:gdLst/>
            <a:ahLst/>
            <a:cxnLst/>
            <a:rect l="l" t="t" r="r" b="b"/>
            <a:pathLst>
              <a:path w="3924300" h="91440">
                <a:moveTo>
                  <a:pt x="3923996" y="0"/>
                </a:moveTo>
                <a:lnTo>
                  <a:pt x="0" y="0"/>
                </a:lnTo>
                <a:lnTo>
                  <a:pt x="0" y="91444"/>
                </a:lnTo>
                <a:lnTo>
                  <a:pt x="3896996" y="91444"/>
                </a:lnTo>
                <a:lnTo>
                  <a:pt x="3907505" y="89322"/>
                </a:lnTo>
                <a:lnTo>
                  <a:pt x="3916087" y="83535"/>
                </a:lnTo>
                <a:lnTo>
                  <a:pt x="3921874" y="74952"/>
                </a:lnTo>
                <a:lnTo>
                  <a:pt x="3923996" y="64443"/>
                </a:lnTo>
                <a:lnTo>
                  <a:pt x="3923996" y="0"/>
                </a:lnTo>
                <a:close/>
              </a:path>
            </a:pathLst>
          </a:custGeom>
          <a:solidFill>
            <a:srgbClr val="FF6900"/>
          </a:solidFill>
        </p:spPr>
        <p:txBody>
          <a:bodyPr wrap="square" lIns="0" tIns="0" rIns="0" bIns="0" rtlCol="0"/>
          <a:lstStyle/>
          <a:p>
            <a:endParaRPr/>
          </a:p>
        </p:txBody>
      </p:sp>
      <p:sp>
        <p:nvSpPr>
          <p:cNvPr id="22" name="object 11"/>
          <p:cNvSpPr/>
          <p:nvPr userDrawn="1"/>
        </p:nvSpPr>
        <p:spPr>
          <a:xfrm flipH="1">
            <a:off x="-31761" y="-6348"/>
            <a:ext cx="3924300" cy="85090"/>
          </a:xfrm>
          <a:custGeom>
            <a:avLst/>
            <a:gdLst/>
            <a:ahLst/>
            <a:cxnLst/>
            <a:rect l="l" t="t" r="r" b="b"/>
            <a:pathLst>
              <a:path w="3924300" h="85090">
                <a:moveTo>
                  <a:pt x="3924005" y="0"/>
                </a:moveTo>
                <a:lnTo>
                  <a:pt x="27000" y="0"/>
                </a:lnTo>
                <a:lnTo>
                  <a:pt x="16491" y="2122"/>
                </a:lnTo>
                <a:lnTo>
                  <a:pt x="7908" y="7908"/>
                </a:lnTo>
                <a:lnTo>
                  <a:pt x="2122" y="16491"/>
                </a:lnTo>
                <a:lnTo>
                  <a:pt x="0" y="27000"/>
                </a:lnTo>
                <a:lnTo>
                  <a:pt x="0" y="84960"/>
                </a:lnTo>
                <a:lnTo>
                  <a:pt x="3924005" y="84960"/>
                </a:lnTo>
                <a:lnTo>
                  <a:pt x="3924005" y="0"/>
                </a:lnTo>
                <a:close/>
              </a:path>
            </a:pathLst>
          </a:custGeom>
          <a:solidFill>
            <a:srgbClr val="FF6900"/>
          </a:solidFill>
        </p:spPr>
        <p:txBody>
          <a:bodyPr wrap="square" lIns="0" tIns="0" rIns="0" bIns="0" rtlCol="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10" y="9251950"/>
            <a:ext cx="7560310" cy="1441450"/>
          </a:xfrm>
          <a:custGeom>
            <a:avLst/>
            <a:gdLst/>
            <a:ahLst/>
            <a:cxnLst/>
            <a:rect l="l" t="t" r="r" b="b"/>
            <a:pathLst>
              <a:path w="7560309" h="2371090">
                <a:moveTo>
                  <a:pt x="0" y="2370963"/>
                </a:moveTo>
                <a:lnTo>
                  <a:pt x="7559992" y="2370963"/>
                </a:lnTo>
                <a:lnTo>
                  <a:pt x="7559992" y="0"/>
                </a:lnTo>
                <a:lnTo>
                  <a:pt x="0" y="0"/>
                </a:lnTo>
                <a:lnTo>
                  <a:pt x="0" y="2370963"/>
                </a:lnTo>
                <a:close/>
              </a:path>
            </a:pathLst>
          </a:custGeom>
          <a:solidFill>
            <a:schemeClr val="bg1">
              <a:lumMod val="95000"/>
            </a:schemeClr>
          </a:solidFill>
        </p:spPr>
        <p:txBody>
          <a:bodyPr wrap="square" lIns="0" tIns="0" rIns="0" bIns="0" rtlCol="0"/>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4.png"/><Relationship Id="rId39" Type="http://schemas.openxmlformats.org/officeDocument/2006/relationships/image" Target="../media/image19.svg"/><Relationship Id="rId3" Type="http://schemas.openxmlformats.org/officeDocument/2006/relationships/tags" Target="../tags/tag4.xml"/><Relationship Id="rId21" Type="http://schemas.openxmlformats.org/officeDocument/2006/relationships/hyperlink" Target="http://www.genexis.eu/" TargetMode="External"/><Relationship Id="rId34" Type="http://schemas.openxmlformats.org/officeDocument/2006/relationships/image" Target="../media/image9.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3.jpeg"/><Relationship Id="rId33" Type="http://schemas.openxmlformats.org/officeDocument/2006/relationships/image" Target="../media/image13.svg"/><Relationship Id="rId38" Type="http://schemas.openxmlformats.org/officeDocument/2006/relationships/image" Target="../media/image11.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slideLayout" Target="../slideLayouts/slideLayout3.xml"/><Relationship Id="rId29" Type="http://schemas.openxmlformats.org/officeDocument/2006/relationships/image" Target="../media/image9.svg"/><Relationship Id="rId41" Type="http://schemas.openxmlformats.org/officeDocument/2006/relationships/image" Target="../media/image1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4.svg"/><Relationship Id="rId32" Type="http://schemas.openxmlformats.org/officeDocument/2006/relationships/image" Target="../media/image8.png"/><Relationship Id="rId37" Type="http://schemas.openxmlformats.org/officeDocument/2006/relationships/image" Target="../media/image17.svg"/><Relationship Id="rId40" Type="http://schemas.openxmlformats.org/officeDocument/2006/relationships/image" Target="../media/image12.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2.png"/><Relationship Id="rId28" Type="http://schemas.openxmlformats.org/officeDocument/2006/relationships/image" Target="../media/image5.png"/><Relationship Id="rId36" Type="http://schemas.openxmlformats.org/officeDocument/2006/relationships/image" Target="../media/image10.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7.emf"/><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png"/><Relationship Id="rId27" Type="http://schemas.openxmlformats.org/officeDocument/2006/relationships/image" Target="../media/image7.svg"/><Relationship Id="rId30" Type="http://schemas.openxmlformats.org/officeDocument/2006/relationships/image" Target="../media/image6.emf"/><Relationship Id="rId35"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notesSlide" Target="../notesSlides/notesSlide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5.xml"/><Relationship Id="rId5" Type="http://schemas.openxmlformats.org/officeDocument/2006/relationships/tags" Target="../tags/tag25.xml"/><Relationship Id="rId4"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448310" y="3639185"/>
            <a:ext cx="3552825" cy="381635"/>
          </a:xfrm>
          <a:prstGeom prst="rect">
            <a:avLst/>
          </a:prstGeom>
        </p:spPr>
        <p:txBody>
          <a:bodyPr vert="horz" wrap="square" lIns="0" tIns="12700" rIns="0" bIns="0" rtlCol="0">
            <a:spAutoFit/>
          </a:bodyPr>
          <a:lstStyle/>
          <a:p>
            <a:pPr marL="12700">
              <a:lnSpc>
                <a:spcPct val="100000"/>
              </a:lnSpc>
              <a:spcBef>
                <a:spcPts val="100"/>
              </a:spcBef>
            </a:pPr>
            <a:r>
              <a:rPr lang="en-US" sz="2400" spc="-185" dirty="0" smtClean="0">
                <a:solidFill>
                  <a:srgbClr val="FF6900"/>
                </a:solidFill>
                <a:latin typeface="Arial" panose="020B0604020202020204" pitchFamily="34" charset="0"/>
              </a:rPr>
              <a:t>V2801SC</a:t>
            </a:r>
          </a:p>
        </p:txBody>
      </p:sp>
      <p:sp>
        <p:nvSpPr>
          <p:cNvPr id="10" name="object 10"/>
          <p:cNvSpPr txBox="1"/>
          <p:nvPr/>
        </p:nvSpPr>
        <p:spPr>
          <a:xfrm>
            <a:off x="458470" y="3909060"/>
            <a:ext cx="3994780" cy="311150"/>
          </a:xfrm>
          <a:prstGeom prst="rect">
            <a:avLst/>
          </a:prstGeom>
        </p:spPr>
        <p:txBody>
          <a:bodyPr vert="horz" wrap="square" lIns="0" tIns="127000" rIns="0" bIns="0" rtlCol="0">
            <a:spAutoFit/>
          </a:bodyPr>
          <a:lstStyle/>
          <a:p>
            <a:pPr marL="12700">
              <a:lnSpc>
                <a:spcPct val="100000"/>
              </a:lnSpc>
              <a:spcBef>
                <a:spcPts val="1000"/>
              </a:spcBef>
            </a:pPr>
            <a:r>
              <a:rPr lang="en-US" sz="1200" dirty="0" smtClean="0">
                <a:solidFill>
                  <a:srgbClr val="414042"/>
                </a:solidFill>
                <a:latin typeface="Arial" panose="020B0604020202020204" pitchFamily="34" charset="0"/>
                <a:cs typeface="Arial" panose="020B0604020202020204"/>
              </a:rPr>
              <a:t>1*XPON+</a:t>
            </a:r>
            <a:r>
              <a:rPr lang="en-US" sz="1200" dirty="0">
                <a:solidFill>
                  <a:srgbClr val="414042"/>
                </a:solidFill>
                <a:latin typeface="Arial" panose="020B0604020202020204" pitchFamily="34" charset="0"/>
                <a:cs typeface="Arial" panose="020B0604020202020204"/>
              </a:rPr>
              <a:t>1</a:t>
            </a:r>
            <a:r>
              <a:rPr sz="1200" dirty="0" smtClean="0">
                <a:solidFill>
                  <a:srgbClr val="414042"/>
                </a:solidFill>
                <a:latin typeface="Arial" panose="020B0604020202020204" pitchFamily="34" charset="0"/>
                <a:cs typeface="Arial" panose="020B0604020202020204"/>
              </a:rPr>
              <a:t>GE</a:t>
            </a:r>
            <a:r>
              <a:rPr lang="en-US" sz="1200" dirty="0" smtClean="0">
                <a:solidFill>
                  <a:srgbClr val="414042"/>
                </a:solidFill>
                <a:latin typeface="Arial" panose="020B0604020202020204" pitchFamily="34" charset="0"/>
                <a:cs typeface="Arial" panose="020B0604020202020204"/>
              </a:rPr>
              <a:t> ONT </a:t>
            </a:r>
            <a:r>
              <a:rPr lang="zh-CN" altLang="en-US" sz="1200" dirty="0"/>
              <a:t>witch </a:t>
            </a:r>
            <a:r>
              <a:rPr lang="en-US" altLang="zh-CN" sz="1200" dirty="0"/>
              <a:t>Tray-mounted </a:t>
            </a:r>
            <a:r>
              <a:rPr lang="zh-CN" altLang="en-US" sz="1200" dirty="0">
                <a:sym typeface="+mn-ea"/>
              </a:rPr>
              <a:t>Fiber </a:t>
            </a:r>
            <a:r>
              <a:rPr lang="en-US" altLang="zh-CN" sz="1200" dirty="0">
                <a:sym typeface="+mn-ea"/>
              </a:rPr>
              <a:t>Structure</a:t>
            </a:r>
            <a:r>
              <a:rPr lang="en-US" sz="1200" dirty="0" smtClean="0">
                <a:solidFill>
                  <a:srgbClr val="414042"/>
                </a:solidFill>
                <a:latin typeface="Arial" panose="020B0604020202020204" pitchFamily="34" charset="0"/>
                <a:cs typeface="Arial" panose="020B0604020202020204"/>
              </a:rPr>
              <a:t>  </a:t>
            </a:r>
            <a:endParaRPr lang="en-US" sz="1200" dirty="0">
              <a:solidFill>
                <a:srgbClr val="414042"/>
              </a:solidFill>
              <a:latin typeface="Arial" panose="020B0604020202020204" pitchFamily="34" charset="0"/>
              <a:cs typeface="Arial" panose="020B0604020202020204"/>
            </a:endParaRPr>
          </a:p>
        </p:txBody>
      </p:sp>
      <p:sp>
        <p:nvSpPr>
          <p:cNvPr id="11" name="object 5"/>
          <p:cNvSpPr txBox="1"/>
          <p:nvPr/>
        </p:nvSpPr>
        <p:spPr>
          <a:xfrm>
            <a:off x="448310" y="4404995"/>
            <a:ext cx="2973705" cy="544830"/>
          </a:xfrm>
          <a:prstGeom prst="rect">
            <a:avLst/>
          </a:prstGeom>
        </p:spPr>
        <p:txBody>
          <a:bodyPr vert="horz" wrap="square" lIns="0" tIns="84455" rIns="0" bIns="0" rtlCol="0">
            <a:spAutoFit/>
          </a:bodyPr>
          <a:lstStyle/>
          <a:p>
            <a:pPr marL="12700">
              <a:lnSpc>
                <a:spcPct val="100000"/>
              </a:lnSpc>
              <a:spcBef>
                <a:spcPts val="665"/>
              </a:spcBef>
            </a:pPr>
            <a:r>
              <a:rPr sz="1000" b="1" spc="-75" dirty="0">
                <a:solidFill>
                  <a:srgbClr val="FF6900"/>
                </a:solidFill>
                <a:latin typeface="Arial" panose="020B0604020202020204" pitchFamily="34" charset="0"/>
                <a:cs typeface="Gill Sans MT" panose="020B0502020104020203"/>
              </a:rPr>
              <a:t>Key </a:t>
            </a:r>
            <a:r>
              <a:rPr sz="1000" b="1" spc="-30" dirty="0">
                <a:solidFill>
                  <a:srgbClr val="FF6900"/>
                </a:solidFill>
                <a:latin typeface="Arial" panose="020B0604020202020204" pitchFamily="34" charset="0"/>
                <a:cs typeface="Gill Sans MT" panose="020B0502020104020203"/>
              </a:rPr>
              <a:t>Features:</a:t>
            </a:r>
            <a:r>
              <a:rPr lang="en-US" sz="1000" b="1" spc="-30" dirty="0">
                <a:solidFill>
                  <a:srgbClr val="FF6900"/>
                </a:solidFill>
                <a:latin typeface="Arial" panose="020B0604020202020204" pitchFamily="34" charset="0"/>
                <a:cs typeface="Gill Sans MT" panose="020B0502020104020203"/>
              </a:rPr>
              <a:t> </a:t>
            </a:r>
            <a:endParaRPr sz="1000">
              <a:solidFill>
                <a:srgbClr val="FF6900"/>
              </a:solidFill>
              <a:latin typeface="Arial" panose="020B0604020202020204" pitchFamily="34" charset="0"/>
              <a:cs typeface="Gill Sans MT" panose="020B0502020104020203"/>
            </a:endParaRPr>
          </a:p>
          <a:p>
            <a:pPr marL="142875" indent="-122555">
              <a:lnSpc>
                <a:spcPct val="70000"/>
              </a:lnSpc>
              <a:spcBef>
                <a:spcPts val="485"/>
              </a:spcBef>
              <a:buChar char="•"/>
              <a:tabLst>
                <a:tab pos="143510" algn="l"/>
              </a:tabLst>
            </a:pPr>
            <a:endParaRPr lang="en-US" sz="850" spc="15" dirty="0">
              <a:solidFill>
                <a:schemeClr val="tx1">
                  <a:lumMod val="85000"/>
                  <a:lumOff val="15000"/>
                </a:schemeClr>
              </a:solidFill>
              <a:latin typeface="Arial" panose="020B0604020202020204" pitchFamily="34" charset="0"/>
              <a:cs typeface="Calibri" panose="020F0502020204030204"/>
            </a:endParaRPr>
          </a:p>
          <a:p>
            <a:pPr marL="20320" indent="0">
              <a:lnSpc>
                <a:spcPct val="70000"/>
              </a:lnSpc>
              <a:spcBef>
                <a:spcPts val="485"/>
              </a:spcBef>
              <a:buNone/>
              <a:tabLst>
                <a:tab pos="143510" algn="l"/>
              </a:tabLst>
            </a:pPr>
            <a:endParaRPr lang="en-US" sz="850" spc="15" dirty="0">
              <a:solidFill>
                <a:schemeClr val="tx1">
                  <a:lumMod val="85000"/>
                  <a:lumOff val="15000"/>
                </a:schemeClr>
              </a:solidFill>
              <a:latin typeface="Arial" panose="020B0604020202020204" pitchFamily="34" charset="0"/>
              <a:cs typeface="Calibri" panose="020F0502020204030204"/>
            </a:endParaRPr>
          </a:p>
        </p:txBody>
      </p:sp>
      <p:sp>
        <p:nvSpPr>
          <p:cNvPr id="32" name="object 8"/>
          <p:cNvSpPr txBox="1"/>
          <p:nvPr/>
        </p:nvSpPr>
        <p:spPr>
          <a:xfrm>
            <a:off x="358775" y="7056755"/>
            <a:ext cx="1520825" cy="231775"/>
          </a:xfrm>
          <a:prstGeom prst="rect">
            <a:avLst/>
          </a:prstGeom>
        </p:spPr>
        <p:txBody>
          <a:bodyPr vert="horz" wrap="square" lIns="0" tIns="78105" rIns="0" bIns="0" rtlCol="0">
            <a:spAutoFit/>
          </a:bodyPr>
          <a:lstStyle/>
          <a:p>
            <a:pPr marL="12700">
              <a:lnSpc>
                <a:spcPct val="100000"/>
              </a:lnSpc>
              <a:spcBef>
                <a:spcPts val="615"/>
              </a:spcBef>
            </a:pPr>
            <a:r>
              <a:rPr lang="en-US" sz="1000" b="1" spc="-55" dirty="0">
                <a:solidFill>
                  <a:srgbClr val="FF6900"/>
                </a:solidFill>
                <a:latin typeface="Arial" panose="020B0604020202020204" pitchFamily="34" charset="0"/>
                <a:cs typeface="Gill Sans MT" panose="020B0502020104020203"/>
              </a:rPr>
              <a:t>Appli</a:t>
            </a:r>
            <a:r>
              <a:rPr sz="1000" b="1" spc="-10" dirty="0">
                <a:solidFill>
                  <a:srgbClr val="FF6900"/>
                </a:solidFill>
                <a:latin typeface="Arial" panose="020B0604020202020204" pitchFamily="34" charset="0"/>
                <a:cs typeface="Gill Sans MT" panose="020B0502020104020203"/>
              </a:rPr>
              <a:t>cation</a:t>
            </a:r>
            <a:r>
              <a:rPr lang="en-US" sz="1000" b="1" spc="-10" dirty="0">
                <a:solidFill>
                  <a:srgbClr val="FF6900"/>
                </a:solidFill>
                <a:latin typeface="Arial" panose="020B0604020202020204" pitchFamily="34" charset="0"/>
                <a:cs typeface="Gill Sans MT" panose="020B0502020104020203"/>
              </a:rPr>
              <a:t> Chart</a:t>
            </a:r>
            <a:r>
              <a:rPr sz="1000" b="1" spc="-10" dirty="0">
                <a:solidFill>
                  <a:srgbClr val="FF6900"/>
                </a:solidFill>
                <a:latin typeface="Arial" panose="020B0604020202020204" pitchFamily="34" charset="0"/>
                <a:cs typeface="Gill Sans MT" panose="020B0502020104020203"/>
              </a:rPr>
              <a:t>:</a:t>
            </a:r>
            <a:endParaRPr sz="850">
              <a:latin typeface="Arial" panose="020B0604020202020204" pitchFamily="34" charset="0"/>
              <a:cs typeface="Calibri" panose="020F0502020204030204"/>
            </a:endParaRPr>
          </a:p>
        </p:txBody>
      </p:sp>
      <p:sp>
        <p:nvSpPr>
          <p:cNvPr id="4" name="object 8"/>
          <p:cNvSpPr txBox="1"/>
          <p:nvPr/>
        </p:nvSpPr>
        <p:spPr>
          <a:xfrm>
            <a:off x="440055" y="10476865"/>
            <a:ext cx="2033270" cy="204470"/>
          </a:xfrm>
          <a:prstGeom prst="rect">
            <a:avLst/>
          </a:prstGeom>
        </p:spPr>
        <p:txBody>
          <a:bodyPr vert="horz" wrap="square" lIns="0" tIns="12700" rIns="0" bIns="0" rtlCol="0">
            <a:spAutoFit/>
          </a:bodyPr>
          <a:lstStyle/>
          <a:p>
            <a:pPr marL="12700">
              <a:lnSpc>
                <a:spcPct val="100000"/>
              </a:lnSpc>
              <a:spcBef>
                <a:spcPts val="100"/>
              </a:spcBef>
            </a:pPr>
            <a:r>
              <a:rPr lang="en-US" sz="650" spc="-45" dirty="0">
                <a:solidFill>
                  <a:srgbClr val="808285"/>
                </a:solidFill>
                <a:latin typeface="Arial" panose="020B0604020202020204" pitchFamily="34" charset="0"/>
                <a:cs typeface="Arial" panose="020B0604020202020204"/>
              </a:rPr>
              <a:t>VSOL</a:t>
            </a:r>
            <a:r>
              <a:rPr sz="650" spc="-45" dirty="0">
                <a:solidFill>
                  <a:srgbClr val="808285"/>
                </a:solidFill>
                <a:latin typeface="Arial" panose="020B0604020202020204" pitchFamily="34" charset="0"/>
                <a:cs typeface="Arial" panose="020B0604020202020204"/>
              </a:rPr>
              <a:t> </a:t>
            </a:r>
            <a:r>
              <a:rPr sz="650" spc="-15" dirty="0">
                <a:solidFill>
                  <a:srgbClr val="808285"/>
                </a:solidFill>
                <a:latin typeface="Arial" panose="020B0604020202020204" pitchFamily="34" charset="0"/>
                <a:cs typeface="Arial" panose="020B0604020202020204"/>
              </a:rPr>
              <a:t>product</a:t>
            </a:r>
            <a:r>
              <a:rPr sz="650" spc="-40" dirty="0">
                <a:solidFill>
                  <a:srgbClr val="808285"/>
                </a:solidFill>
                <a:latin typeface="Arial" panose="020B0604020202020204" pitchFamily="34" charset="0"/>
                <a:cs typeface="Arial" panose="020B0604020202020204"/>
              </a:rPr>
              <a:t> </a:t>
            </a:r>
            <a:r>
              <a:rPr sz="650" spc="-25" dirty="0">
                <a:solidFill>
                  <a:srgbClr val="808285"/>
                </a:solidFill>
                <a:latin typeface="Arial" panose="020B0604020202020204" pitchFamily="34" charset="0"/>
                <a:cs typeface="Arial" panose="020B0604020202020204"/>
              </a:rPr>
              <a:t>datasheet</a:t>
            </a:r>
            <a:r>
              <a:rPr sz="650" spc="-40" dirty="0">
                <a:solidFill>
                  <a:srgbClr val="808285"/>
                </a:solidFill>
                <a:latin typeface="Arial" panose="020B0604020202020204" pitchFamily="34" charset="0"/>
                <a:cs typeface="Arial" panose="020B0604020202020204"/>
              </a:rPr>
              <a:t>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50" spc="-30" dirty="0">
                <a:solidFill>
                  <a:srgbClr val="808285"/>
                </a:solidFill>
                <a:latin typeface="Arial" panose="020B0604020202020204" pitchFamily="34" charset="0"/>
                <a:cs typeface="Arial" panose="020B0604020202020204"/>
              </a:rPr>
              <a:t>Updated:</a:t>
            </a:r>
            <a:r>
              <a:rPr sz="650" spc="-75" dirty="0">
                <a:solidFill>
                  <a:srgbClr val="808285"/>
                </a:solidFill>
                <a:latin typeface="Arial" panose="020B0604020202020204" pitchFamily="34" charset="0"/>
                <a:cs typeface="Arial" panose="020B0604020202020204"/>
              </a:rPr>
              <a:t> </a:t>
            </a:r>
            <a:r>
              <a:rPr lang="en-US" sz="650" spc="-75" dirty="0">
                <a:solidFill>
                  <a:srgbClr val="808285"/>
                </a:solidFill>
                <a:latin typeface="Arial" panose="020B0604020202020204" pitchFamily="34" charset="0"/>
                <a:cs typeface="Arial" panose="020B0604020202020204"/>
              </a:rPr>
              <a:t>24 </a:t>
            </a:r>
            <a:r>
              <a:rPr sz="650" spc="-70" dirty="0">
                <a:solidFill>
                  <a:srgbClr val="808285"/>
                </a:solidFill>
                <a:latin typeface="Arial" panose="020B0604020202020204" pitchFamily="34" charset="0"/>
                <a:cs typeface="Arial" panose="020B0604020202020204"/>
              </a:rPr>
              <a:t>-1</a:t>
            </a:r>
            <a:r>
              <a:rPr lang="en-US" sz="650" spc="-70" dirty="0">
                <a:solidFill>
                  <a:srgbClr val="808285"/>
                </a:solidFill>
                <a:latin typeface="Arial" panose="020B0604020202020204" pitchFamily="34" charset="0"/>
                <a:cs typeface="Arial" panose="020B0604020202020204"/>
              </a:rPr>
              <a:t>1 </a:t>
            </a:r>
            <a:r>
              <a:rPr sz="650" spc="-70" dirty="0">
                <a:solidFill>
                  <a:srgbClr val="808285"/>
                </a:solidFill>
                <a:latin typeface="Arial" panose="020B0604020202020204" pitchFamily="34" charset="0"/>
                <a:cs typeface="Arial" panose="020B0604020202020204"/>
              </a:rPr>
              <a:t>-</a:t>
            </a:r>
            <a:r>
              <a:rPr lang="en-US" sz="650" spc="-70" dirty="0">
                <a:solidFill>
                  <a:srgbClr val="808285"/>
                </a:solidFill>
                <a:latin typeface="Arial" panose="020B0604020202020204" pitchFamily="34" charset="0"/>
                <a:cs typeface="Arial" panose="020B0604020202020204"/>
              </a:rPr>
              <a:t> </a:t>
            </a:r>
            <a:r>
              <a:rPr sz="650" spc="-70" dirty="0">
                <a:solidFill>
                  <a:srgbClr val="808285"/>
                </a:solidFill>
                <a:latin typeface="Arial" panose="020B0604020202020204" pitchFamily="34" charset="0"/>
                <a:cs typeface="Arial" panose="020B0604020202020204"/>
              </a:rPr>
              <a:t>2021</a:t>
            </a:r>
            <a:r>
              <a:rPr sz="650" spc="-40" dirty="0">
                <a:solidFill>
                  <a:srgbClr val="808285"/>
                </a:solidFill>
                <a:latin typeface="Arial" panose="020B0604020202020204" pitchFamily="34" charset="0"/>
                <a:cs typeface="Arial" panose="020B0604020202020204"/>
              </a:rPr>
              <a:t>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50" spc="-70" dirty="0">
                <a:solidFill>
                  <a:srgbClr val="808285"/>
                </a:solidFill>
                <a:latin typeface="Arial" panose="020B0604020202020204" pitchFamily="34" charset="0"/>
                <a:cs typeface="Arial" panose="020B0604020202020204"/>
              </a:rPr>
              <a:t>Rev.</a:t>
            </a:r>
            <a:r>
              <a:rPr lang="en-US" sz="650" spc="-70" dirty="0">
                <a:solidFill>
                  <a:srgbClr val="808285"/>
                </a:solidFill>
                <a:latin typeface="Arial" panose="020B0604020202020204" pitchFamily="34" charset="0"/>
                <a:cs typeface="Arial" panose="020B0604020202020204"/>
              </a:rPr>
              <a:t>2.0 </a:t>
            </a:r>
            <a:r>
              <a:rPr sz="650" spc="60" dirty="0">
                <a:solidFill>
                  <a:srgbClr val="808285"/>
                </a:solidFill>
                <a:latin typeface="Arial" panose="020B0604020202020204" pitchFamily="34" charset="0"/>
                <a:cs typeface="Arial" panose="020B0604020202020204"/>
              </a:rPr>
              <a:t>|</a:t>
            </a:r>
            <a:r>
              <a:rPr sz="650" spc="-40" dirty="0">
                <a:solidFill>
                  <a:srgbClr val="808285"/>
                </a:solidFill>
                <a:latin typeface="Arial" panose="020B0604020202020204" pitchFamily="34" charset="0"/>
                <a:cs typeface="Arial" panose="020B0604020202020204"/>
              </a:rPr>
              <a:t> </a:t>
            </a:r>
            <a:r>
              <a:rPr sz="600" dirty="0">
                <a:solidFill>
                  <a:srgbClr val="808285"/>
                </a:solidFill>
                <a:uFillTx/>
                <a:latin typeface="Arial" panose="020B0604020202020204" pitchFamily="34" charset="0"/>
                <a:cs typeface="Arial" panose="020B0604020202020204"/>
                <a:hlinkClick r:id="rId21"/>
              </a:rPr>
              <a:t>www.vsolcn.com</a:t>
            </a:r>
          </a:p>
        </p:txBody>
      </p:sp>
      <p:sp>
        <p:nvSpPr>
          <p:cNvPr id="19" name="object 3"/>
          <p:cNvSpPr txBox="1"/>
          <p:nvPr/>
        </p:nvSpPr>
        <p:spPr>
          <a:xfrm>
            <a:off x="414020" y="5708015"/>
            <a:ext cx="6803390" cy="1308735"/>
          </a:xfrm>
          <a:prstGeom prst="rect">
            <a:avLst/>
          </a:prstGeom>
        </p:spPr>
        <p:txBody>
          <a:bodyPr vert="horz" wrap="square" lIns="0" tIns="79375" rIns="0" bIns="0" rtlCol="0">
            <a:spAutoFit/>
          </a:bodyPr>
          <a:lstStyle/>
          <a:p>
            <a:pPr marL="12700">
              <a:lnSpc>
                <a:spcPct val="100000"/>
              </a:lnSpc>
              <a:spcBef>
                <a:spcPts val="625"/>
              </a:spcBef>
            </a:pPr>
            <a:r>
              <a:rPr sz="1000" b="1" spc="-25" dirty="0">
                <a:solidFill>
                  <a:srgbClr val="FF6900"/>
                </a:solidFill>
                <a:latin typeface="Arial" panose="020B0604020202020204" pitchFamily="34" charset="0"/>
                <a:cs typeface="Gill Sans MT" panose="020B0502020104020203"/>
              </a:rPr>
              <a:t>Introduction:</a:t>
            </a:r>
            <a:endParaRPr sz="1000">
              <a:solidFill>
                <a:srgbClr val="FF6900"/>
              </a:solidFill>
              <a:latin typeface="Arial" panose="020B0604020202020204" pitchFamily="34" charset="0"/>
              <a:cs typeface="Gill Sans MT" panose="020B0502020104020203"/>
            </a:endParaRPr>
          </a:p>
          <a:p>
            <a:pPr marL="12700" algn="l">
              <a:lnSpc>
                <a:spcPct val="100000"/>
              </a:lnSpc>
              <a:spcBef>
                <a:spcPts val="625"/>
              </a:spcBef>
              <a:buClrTx/>
              <a:buSzTx/>
              <a:buFontTx/>
            </a:pPr>
            <a:r>
              <a:rPr sz="850" dirty="0">
                <a:solidFill>
                  <a:srgbClr val="313130"/>
                </a:solidFill>
                <a:latin typeface="Arial" panose="020B0604020202020204" pitchFamily="34" charset="0"/>
                <a:sym typeface="+mn-ea"/>
              </a:rPr>
              <a:t>V2801S</a:t>
            </a:r>
            <a:r>
              <a:rPr lang="en-US" sz="850" dirty="0">
                <a:solidFill>
                  <a:srgbClr val="313130"/>
                </a:solidFill>
                <a:latin typeface="Arial" panose="020B0604020202020204" pitchFamily="34" charset="0"/>
                <a:sym typeface="+mn-ea"/>
              </a:rPr>
              <a:t>C is a</a:t>
            </a:r>
            <a:r>
              <a:rPr sz="850" dirty="0">
                <a:solidFill>
                  <a:srgbClr val="313130"/>
                </a:solidFill>
                <a:latin typeface="Arial" panose="020B0604020202020204" pitchFamily="34" charset="0"/>
                <a:sym typeface="+mn-ea"/>
              </a:rPr>
              <a:t> single gigabit port ON</a:t>
            </a:r>
            <a:r>
              <a:rPr lang="en-US" sz="850" dirty="0">
                <a:solidFill>
                  <a:srgbClr val="313130"/>
                </a:solidFill>
                <a:latin typeface="Arial" panose="020B0604020202020204" pitchFamily="34" charset="0"/>
                <a:sym typeface="+mn-ea"/>
              </a:rPr>
              <a:t>T</a:t>
            </a:r>
            <a:r>
              <a:rPr sz="850" dirty="0">
                <a:solidFill>
                  <a:srgbClr val="313130"/>
                </a:solidFill>
                <a:latin typeface="Arial" panose="020B0604020202020204" pitchFamily="34" charset="0"/>
                <a:sym typeface="+mn-ea"/>
              </a:rPr>
              <a:t> with </a:t>
            </a:r>
            <a:r>
              <a:rPr lang="en-US" sz="850" dirty="0">
                <a:solidFill>
                  <a:srgbClr val="313130"/>
                </a:solidFill>
                <a:latin typeface="Arial" panose="020B0604020202020204" pitchFamily="34" charset="0"/>
                <a:sym typeface="+mn-ea"/>
              </a:rPr>
              <a:t>tray</a:t>
            </a:r>
            <a:r>
              <a:rPr sz="850" dirty="0">
                <a:solidFill>
                  <a:srgbClr val="313130"/>
                </a:solidFill>
                <a:latin typeface="Arial" panose="020B0604020202020204" pitchFamily="34" charset="0"/>
                <a:sym typeface="+mn-ea"/>
              </a:rPr>
              <a:t>-mounted fiber structure is a new type of fiber terminal equipment. It features an optimized design, which enhances its transmission performance and reduces fiber loss due to its structure. It also supports single gigabit port access, catering to different access needs. With its exquisite craftsmanship and materials, the ONU appears elegant and stylish, providing stable communication services to home networks. This user-friendly ONU is an ideal choice for home broadband networks..</a:t>
            </a:r>
            <a:endParaRPr sz="850" dirty="0">
              <a:solidFill>
                <a:srgbClr val="313130"/>
              </a:solidFill>
              <a:latin typeface="Arial" panose="020B0604020202020204" pitchFamily="34" charset="0"/>
            </a:endParaRPr>
          </a:p>
          <a:p>
            <a:pPr marL="12700" algn="l">
              <a:lnSpc>
                <a:spcPct val="100000"/>
              </a:lnSpc>
              <a:spcBef>
                <a:spcPts val="625"/>
              </a:spcBef>
              <a:buClrTx/>
              <a:buSzTx/>
              <a:buFontTx/>
            </a:pPr>
            <a:r>
              <a:rPr sz="850" dirty="0">
                <a:solidFill>
                  <a:srgbClr val="313130"/>
                </a:solidFill>
                <a:latin typeface="Arial" panose="020B0604020202020204" pitchFamily="34" charset="0"/>
                <a:sym typeface="+mn-ea"/>
              </a:rPr>
              <a:t>The ONT has high reliability and can be applied to a wide temperature environment; and has a powerful firewall function, which is easy to manage and maintain. It can provide QoS guarantee for different services. The ONT complies with international technical standards such as IEEE802.3ah and ITU-T G.984.</a:t>
            </a:r>
            <a:endParaRPr sz="850" dirty="0">
              <a:latin typeface="Arial" panose="020B0604020202020204" pitchFamily="34" charset="0"/>
            </a:endParaRPr>
          </a:p>
        </p:txBody>
      </p:sp>
      <p:pic>
        <p:nvPicPr>
          <p:cNvPr id="98" name="图片 97" descr="V2801SC_3"/>
          <p:cNvPicPr>
            <a:picLocks noChangeAspect="1"/>
          </p:cNvPicPr>
          <p:nvPr>
            <p:custDataLst>
              <p:tags r:id="rId1"/>
            </p:custDataLst>
          </p:nvPr>
        </p:nvPicPr>
        <p:blipFill>
          <a:blip r:embed="rId22"/>
          <a:stretch>
            <a:fillRect/>
          </a:stretch>
        </p:blipFill>
        <p:spPr>
          <a:xfrm>
            <a:off x="582930" y="1071245"/>
            <a:ext cx="2785110" cy="1959610"/>
          </a:xfrm>
          <a:prstGeom prst="rect">
            <a:avLst/>
          </a:prstGeom>
          <a:effectLst>
            <a:outerShdw blurRad="63500" sx="102000" sy="102000" algn="ctr" rotWithShape="0">
              <a:prstClr val="black">
                <a:alpha val="40000"/>
              </a:prstClr>
            </a:outerShdw>
          </a:effectLst>
        </p:spPr>
      </p:pic>
      <p:sp>
        <p:nvSpPr>
          <p:cNvPr id="2" name="文本框 1"/>
          <p:cNvSpPr txBox="1"/>
          <p:nvPr>
            <p:custDataLst>
              <p:tags r:id="rId2"/>
            </p:custDataLst>
          </p:nvPr>
        </p:nvSpPr>
        <p:spPr>
          <a:xfrm>
            <a:off x="222885" y="5139690"/>
            <a:ext cx="1268730" cy="460375"/>
          </a:xfrm>
          <a:prstGeom prst="rect">
            <a:avLst/>
          </a:prstGeom>
          <a:noFill/>
        </p:spPr>
        <p:txBody>
          <a:bodyPr wrap="square" rtlCol="0" anchor="t">
            <a:spAutoFit/>
          </a:bodyPr>
          <a:lstStyle/>
          <a:p>
            <a:pPr algn="ctr"/>
            <a:r>
              <a:rPr lang="en-US" altLang="zh-CN" sz="800">
                <a:latin typeface="Arial" panose="020B0604020202020204" pitchFamily="34" charset="0"/>
                <a:cs typeface="Arial" panose="020B0604020202020204" pitchFamily="34" charset="0"/>
              </a:rPr>
              <a:t>XPON Dual Mode</a:t>
            </a:r>
          </a:p>
          <a:p>
            <a:pPr algn="ctr"/>
            <a:r>
              <a:rPr lang="en-US" sz="800" dirty="0">
                <a:solidFill>
                  <a:srgbClr val="313130"/>
                </a:solidFill>
                <a:latin typeface="Arial" panose="020B0604020202020204" pitchFamily="34" charset="0"/>
                <a:sym typeface="+mn-ea"/>
              </a:rPr>
              <a:t>A</a:t>
            </a:r>
            <a:r>
              <a:rPr sz="800" dirty="0">
                <a:solidFill>
                  <a:srgbClr val="313130"/>
                </a:solidFill>
                <a:latin typeface="Arial" panose="020B0604020202020204" pitchFamily="34" charset="0"/>
                <a:sym typeface="+mn-ea"/>
              </a:rPr>
              <a:t>utomatically </a:t>
            </a:r>
            <a:r>
              <a:rPr lang="en-US" sz="800" dirty="0">
                <a:solidFill>
                  <a:srgbClr val="313130"/>
                </a:solidFill>
                <a:latin typeface="Arial" panose="020B0604020202020204" pitchFamily="34" charset="0"/>
                <a:sym typeface="+mn-ea"/>
              </a:rPr>
              <a:t>Access to EPON/GPON</a:t>
            </a:r>
            <a:endParaRPr lang="zh-CN" altLang="en-US" sz="800" dirty="0">
              <a:solidFill>
                <a:srgbClr val="313130"/>
              </a:solidFill>
              <a:latin typeface="Arial" panose="020B0604020202020204" pitchFamily="34" charset="0"/>
              <a:sym typeface="+mn-ea"/>
            </a:endParaRPr>
          </a:p>
        </p:txBody>
      </p:sp>
      <p:sp>
        <p:nvSpPr>
          <p:cNvPr id="6" name="文本框 5"/>
          <p:cNvSpPr txBox="1"/>
          <p:nvPr>
            <p:custDataLst>
              <p:tags r:id="rId3"/>
            </p:custDataLst>
          </p:nvPr>
        </p:nvSpPr>
        <p:spPr>
          <a:xfrm>
            <a:off x="1830070" y="5178425"/>
            <a:ext cx="1268730" cy="337185"/>
          </a:xfrm>
          <a:prstGeom prst="rect">
            <a:avLst/>
          </a:prstGeom>
          <a:noFill/>
        </p:spPr>
        <p:txBody>
          <a:bodyPr wrap="square" rtlCol="0" anchor="t">
            <a:spAutoFit/>
          </a:bodyPr>
          <a:lstStyle/>
          <a:p>
            <a:pPr algn="ctr"/>
            <a:r>
              <a:rPr lang="en-US" altLang="zh-CN" sz="800">
                <a:latin typeface="Arial" panose="020B0604020202020204" pitchFamily="34" charset="0"/>
                <a:cs typeface="Arial" panose="020B0604020202020204" pitchFamily="34" charset="0"/>
              </a:rPr>
              <a:t>Tray-mounted</a:t>
            </a:r>
          </a:p>
          <a:p>
            <a:pPr algn="ctr"/>
            <a:r>
              <a:rPr lang="en-US" altLang="zh-CN" sz="800">
                <a:latin typeface="Arial" panose="020B0604020202020204" pitchFamily="34" charset="0"/>
                <a:cs typeface="Arial" panose="020B0604020202020204" pitchFamily="34" charset="0"/>
              </a:rPr>
              <a:t>Fiber Structure</a:t>
            </a:r>
          </a:p>
        </p:txBody>
      </p:sp>
      <p:sp>
        <p:nvSpPr>
          <p:cNvPr id="18" name="文本框 17"/>
          <p:cNvSpPr txBox="1"/>
          <p:nvPr>
            <p:custDataLst>
              <p:tags r:id="rId4"/>
            </p:custDataLst>
          </p:nvPr>
        </p:nvSpPr>
        <p:spPr>
          <a:xfrm>
            <a:off x="3437255" y="5270500"/>
            <a:ext cx="1268730" cy="213995"/>
          </a:xfrm>
          <a:prstGeom prst="rect">
            <a:avLst/>
          </a:prstGeom>
          <a:noFill/>
        </p:spPr>
        <p:txBody>
          <a:bodyPr wrap="square" rtlCol="0" anchor="t">
            <a:spAutoFit/>
          </a:bodyPr>
          <a:lstStyle/>
          <a:p>
            <a:pPr algn="ctr"/>
            <a:r>
              <a:rPr lang="en-US" altLang="zh-CN" sz="800">
                <a:latin typeface="Arial" panose="020B0604020202020204" pitchFamily="34" charset="0"/>
                <a:cs typeface="Arial" panose="020B0604020202020204" pitchFamily="34" charset="0"/>
              </a:rPr>
              <a:t>Powerful Firewall</a:t>
            </a:r>
          </a:p>
        </p:txBody>
      </p:sp>
      <p:sp>
        <p:nvSpPr>
          <p:cNvPr id="20" name="文本框 19"/>
          <p:cNvSpPr txBox="1"/>
          <p:nvPr>
            <p:custDataLst>
              <p:tags r:id="rId5"/>
            </p:custDataLst>
          </p:nvPr>
        </p:nvSpPr>
        <p:spPr>
          <a:xfrm>
            <a:off x="5044440" y="5217795"/>
            <a:ext cx="1268730" cy="460375"/>
          </a:xfrm>
          <a:prstGeom prst="rect">
            <a:avLst/>
          </a:prstGeom>
          <a:noFill/>
        </p:spPr>
        <p:txBody>
          <a:bodyPr wrap="square" rtlCol="0" anchor="t">
            <a:spAutoFit/>
          </a:bodyPr>
          <a:lstStyle/>
          <a:p>
            <a:pPr algn="ctr"/>
            <a:r>
              <a:rPr lang="en-US" altLang="zh-CN" sz="800">
                <a:latin typeface="Arial" panose="020B0604020202020204" pitchFamily="34" charset="0"/>
                <a:cs typeface="Arial" panose="020B0604020202020204" pitchFamily="34" charset="0"/>
              </a:rPr>
              <a:t>Wide Working Temp</a:t>
            </a:r>
          </a:p>
          <a:p>
            <a:pPr algn="ctr"/>
            <a:r>
              <a:rPr lang="en-US" altLang="zh-CN" sz="800">
                <a:latin typeface="Arial" panose="020B0604020202020204" pitchFamily="34" charset="0"/>
                <a:cs typeface="Arial" panose="020B0604020202020204" pitchFamily="34" charset="0"/>
              </a:rPr>
              <a:t> -10℃～+55℃</a:t>
            </a:r>
          </a:p>
          <a:p>
            <a:pPr algn="ctr"/>
            <a:endParaRPr lang="en-US" altLang="zh-CN" sz="800">
              <a:latin typeface="Arial" panose="020B0604020202020204" pitchFamily="34" charset="0"/>
              <a:cs typeface="Arial" panose="020B0604020202020204" pitchFamily="34" charset="0"/>
            </a:endParaRPr>
          </a:p>
        </p:txBody>
      </p:sp>
      <p:grpSp>
        <p:nvGrpSpPr>
          <p:cNvPr id="45" name="组合 44"/>
          <p:cNvGrpSpPr/>
          <p:nvPr/>
        </p:nvGrpSpPr>
        <p:grpSpPr>
          <a:xfrm>
            <a:off x="5415090" y="4652645"/>
            <a:ext cx="504190" cy="504190"/>
            <a:chOff x="6233" y="7420"/>
            <a:chExt cx="794" cy="794"/>
          </a:xfrm>
        </p:grpSpPr>
        <p:sp>
          <p:nvSpPr>
            <p:cNvPr id="21" name="椭圆 20"/>
            <p:cNvSpPr/>
            <p:nvPr>
              <p:custDataLst>
                <p:tags r:id="rId18"/>
              </p:custDataLst>
            </p:nvPr>
          </p:nvSpPr>
          <p:spPr>
            <a:xfrm>
              <a:off x="6233" y="7420"/>
              <a:ext cx="794" cy="794"/>
            </a:xfrm>
            <a:prstGeom prst="ellipse">
              <a:avLst/>
            </a:prstGeom>
            <a:noFill/>
            <a:ln w="25400" cap="flat" cmpd="sng" algn="ctr">
              <a:solidFill>
                <a:sysClr val="windowText" lastClr="000000">
                  <a:lumMod val="50000"/>
                  <a:lumOff val="50000"/>
                </a:sys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descr="温度计"/>
            <p:cNvPicPr>
              <a:picLocks noChangeAspect="1"/>
            </p:cNvPicPr>
            <p:nvPr>
              <p:custDataLst>
                <p:tags r:id="rId19"/>
              </p:custDataLst>
            </p:nvPr>
          </p:nvPicPr>
          <p:blipFill>
            <a:blip r:embed="rId23">
              <a:extLst>
                <a:ext uri="{96DAC541-7B7A-43D3-8B79-37D633B846F1}">
                  <asvg:svgBlip xmlns:asvg="http://schemas.microsoft.com/office/drawing/2016/SVG/main" xmlns="" r:embed="rId24"/>
                </a:ext>
              </a:extLst>
            </a:blip>
            <a:stretch>
              <a:fillRect/>
            </a:stretch>
          </p:blipFill>
          <p:spPr>
            <a:xfrm>
              <a:off x="6348" y="7535"/>
              <a:ext cx="563" cy="563"/>
            </a:xfrm>
            <a:prstGeom prst="rect">
              <a:avLst/>
            </a:prstGeom>
          </p:spPr>
        </p:pic>
      </p:grpSp>
      <p:sp>
        <p:nvSpPr>
          <p:cNvPr id="40" name="椭圆 39"/>
          <p:cNvSpPr/>
          <p:nvPr>
            <p:custDataLst>
              <p:tags r:id="rId6"/>
            </p:custDataLst>
          </p:nvPr>
        </p:nvSpPr>
        <p:spPr>
          <a:xfrm>
            <a:off x="2223770" y="4635500"/>
            <a:ext cx="504190" cy="504190"/>
          </a:xfrm>
          <a:prstGeom prst="ellipse">
            <a:avLst/>
          </a:prstGeom>
          <a:blipFill rotWithShape="1">
            <a:blip r:embed="rId25"/>
            <a:stretch>
              <a:fillRect l="8000" r="7000"/>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形 7"/>
          <p:cNvPicPr>
            <a:picLocks noChangeAspect="1"/>
          </p:cNvPicPr>
          <p:nvPr>
            <p:custDataLst>
              <p:tags r:id="rId7"/>
            </p:custDataLst>
          </p:nvPr>
        </p:nvPicPr>
        <p:blipFill>
          <a:blip r:embed="rId26">
            <a:extLst>
              <a:ext uri="{96DAC541-7B7A-43D3-8B79-37D633B846F1}">
                <asvg:svgBlip xmlns:asvg="http://schemas.microsoft.com/office/drawing/2016/SVG/main" xmlns="" r:embed="rId27"/>
              </a:ext>
            </a:extLst>
          </a:blip>
          <a:stretch>
            <a:fillRect/>
          </a:stretch>
        </p:blipFill>
        <p:spPr>
          <a:xfrm>
            <a:off x="628015" y="4652645"/>
            <a:ext cx="504000" cy="504000"/>
          </a:xfrm>
          <a:prstGeom prst="rect">
            <a:avLst/>
          </a:prstGeom>
        </p:spPr>
      </p:pic>
      <p:grpSp>
        <p:nvGrpSpPr>
          <p:cNvPr id="31" name="组合 30"/>
          <p:cNvGrpSpPr/>
          <p:nvPr/>
        </p:nvGrpSpPr>
        <p:grpSpPr>
          <a:xfrm>
            <a:off x="3819335" y="4652645"/>
            <a:ext cx="504190" cy="504190"/>
            <a:chOff x="6021" y="7455"/>
            <a:chExt cx="794" cy="794"/>
          </a:xfrm>
        </p:grpSpPr>
        <p:sp>
          <p:nvSpPr>
            <p:cNvPr id="26" name="椭圆 25"/>
            <p:cNvSpPr/>
            <p:nvPr>
              <p:custDataLst>
                <p:tags r:id="rId16"/>
              </p:custDataLst>
            </p:nvPr>
          </p:nvSpPr>
          <p:spPr>
            <a:xfrm>
              <a:off x="6021" y="7455"/>
              <a:ext cx="794" cy="794"/>
            </a:xfrm>
            <a:prstGeom prst="ellipse">
              <a:avLst/>
            </a:prstGeom>
            <a:noFill/>
            <a:ln w="25400" cap="flat" cmpd="sng" algn="ctr">
              <a:solidFill>
                <a:sysClr val="windowText" lastClr="000000">
                  <a:lumMod val="50000"/>
                  <a:lumOff val="50000"/>
                </a:sys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descr="盾牌和锁"/>
            <p:cNvPicPr>
              <a:picLocks noChangeAspect="1"/>
            </p:cNvPicPr>
            <p:nvPr>
              <p:custDataLst>
                <p:tags r:id="rId17"/>
              </p:custDataLst>
            </p:nvPr>
          </p:nvPicPr>
          <p:blipFill>
            <a:blip r:embed="rId28">
              <a:extLst>
                <a:ext uri="{96DAC541-7B7A-43D3-8B79-37D633B846F1}">
                  <asvg:svgBlip xmlns:asvg="http://schemas.microsoft.com/office/drawing/2016/SVG/main" xmlns="" r:embed="rId29"/>
                </a:ext>
              </a:extLst>
            </a:blip>
            <a:stretch>
              <a:fillRect/>
            </a:stretch>
          </p:blipFill>
          <p:spPr>
            <a:xfrm>
              <a:off x="6106" y="7540"/>
              <a:ext cx="624" cy="624"/>
            </a:xfrm>
            <a:prstGeom prst="rect">
              <a:avLst/>
            </a:prstGeom>
          </p:spPr>
        </p:pic>
      </p:grpSp>
      <p:grpSp>
        <p:nvGrpSpPr>
          <p:cNvPr id="17" name="组合 16"/>
          <p:cNvGrpSpPr/>
          <p:nvPr/>
        </p:nvGrpSpPr>
        <p:grpSpPr>
          <a:xfrm>
            <a:off x="988060" y="7530465"/>
            <a:ext cx="5651500" cy="1978660"/>
            <a:chOff x="1556" y="11859"/>
            <a:chExt cx="8900" cy="3116"/>
          </a:xfrm>
        </p:grpSpPr>
        <p:grpSp>
          <p:nvGrpSpPr>
            <p:cNvPr id="67" name="组合 66"/>
            <p:cNvGrpSpPr/>
            <p:nvPr/>
          </p:nvGrpSpPr>
          <p:grpSpPr>
            <a:xfrm>
              <a:off x="1556" y="11859"/>
              <a:ext cx="8900" cy="3116"/>
              <a:chOff x="771" y="11860"/>
              <a:chExt cx="8900" cy="3116"/>
            </a:xfrm>
          </p:grpSpPr>
          <p:pic>
            <p:nvPicPr>
              <p:cNvPr id="52" name="图片 51" descr="V2801SC_3"/>
              <p:cNvPicPr>
                <a:picLocks noChangeAspect="1"/>
              </p:cNvPicPr>
              <p:nvPr>
                <p:custDataLst>
                  <p:tags r:id="rId11"/>
                </p:custDataLst>
              </p:nvPr>
            </p:nvPicPr>
            <p:blipFill>
              <a:blip r:embed="rId22"/>
              <a:stretch>
                <a:fillRect/>
              </a:stretch>
            </p:blipFill>
            <p:spPr>
              <a:xfrm>
                <a:off x="3372" y="13097"/>
                <a:ext cx="2097" cy="1475"/>
              </a:xfrm>
              <a:prstGeom prst="rect">
                <a:avLst/>
              </a:prstGeom>
            </p:spPr>
          </p:pic>
          <p:sp>
            <p:nvSpPr>
              <p:cNvPr id="48" name="Line 129"/>
              <p:cNvSpPr>
                <a:spLocks noChangeShapeType="1"/>
              </p:cNvSpPr>
              <p:nvPr/>
            </p:nvSpPr>
            <p:spPr bwMode="auto">
              <a:xfrm flipH="1">
                <a:off x="4958" y="13877"/>
                <a:ext cx="1077" cy="1"/>
              </a:xfrm>
              <a:prstGeom prst="line">
                <a:avLst/>
              </a:prstGeom>
              <a:noFill/>
              <a:ln w="9525" cap="flat" cmpd="sng" algn="ctr">
                <a:solidFill>
                  <a:srgbClr val="4F81BD">
                    <a:shade val="95000"/>
                    <a:satMod val="105000"/>
                  </a:srgbClr>
                </a:solidFill>
                <a:prstDash val="solid"/>
              </a:ln>
              <a:effectLst/>
            </p:spPr>
            <p:txBody>
              <a:bodyPr lIns="42190" tIns="21095" rIns="42190" bIns="2109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5" name="文本框 64"/>
              <p:cNvSpPr txBox="1"/>
              <p:nvPr/>
            </p:nvSpPr>
            <p:spPr>
              <a:xfrm>
                <a:off x="771" y="13992"/>
                <a:ext cx="1162" cy="386"/>
              </a:xfrm>
              <a:prstGeom prst="rect">
                <a:avLst/>
              </a:prstGeom>
              <a:noFill/>
            </p:spPr>
            <p:txBody>
              <a:bodyPr wrap="square" rtlCol="0">
                <a:spAutoFit/>
              </a:bodyPr>
              <a:lstStyle/>
              <a:p>
                <a:r>
                  <a:rPr lang="en-US" altLang="zh-CN" sz="1000" dirty="0">
                    <a:solidFill>
                      <a:schemeClr val="tx1">
                        <a:lumMod val="50000"/>
                        <a:lumOff val="50000"/>
                      </a:schemeClr>
                    </a:solidFill>
                  </a:rPr>
                  <a:t>OLT</a:t>
                </a:r>
              </a:p>
            </p:txBody>
          </p:sp>
          <p:sp>
            <p:nvSpPr>
              <p:cNvPr id="34" name="Freeform 131"/>
              <p:cNvSpPr/>
              <p:nvPr/>
            </p:nvSpPr>
            <p:spPr bwMode="auto">
              <a:xfrm rot="2175531" flipH="1">
                <a:off x="6757" y="12829"/>
                <a:ext cx="315" cy="815"/>
              </a:xfrm>
              <a:custGeom>
                <a:avLst/>
                <a:gdLst/>
                <a:ahLst/>
                <a:cxnLst>
                  <a:cxn ang="0">
                    <a:pos x="404" y="771"/>
                  </a:cxn>
                  <a:cxn ang="0">
                    <a:pos x="87" y="0"/>
                  </a:cxn>
                  <a:cxn ang="0">
                    <a:pos x="224" y="574"/>
                  </a:cxn>
                  <a:cxn ang="0">
                    <a:pos x="0" y="466"/>
                  </a:cxn>
                  <a:cxn ang="0">
                    <a:pos x="301" y="1294"/>
                  </a:cxn>
                  <a:cxn ang="0">
                    <a:pos x="155" y="686"/>
                  </a:cxn>
                  <a:cxn ang="0">
                    <a:pos x="404" y="771"/>
                  </a:cxn>
                </a:cxnLst>
                <a:rect l="0" t="0" r="r" b="b"/>
                <a:pathLst>
                  <a:path w="404" h="1294">
                    <a:moveTo>
                      <a:pt x="404" y="771"/>
                    </a:moveTo>
                    <a:lnTo>
                      <a:pt x="87" y="0"/>
                    </a:lnTo>
                    <a:lnTo>
                      <a:pt x="224" y="574"/>
                    </a:lnTo>
                    <a:lnTo>
                      <a:pt x="0" y="466"/>
                    </a:lnTo>
                    <a:lnTo>
                      <a:pt x="301" y="1294"/>
                    </a:lnTo>
                    <a:lnTo>
                      <a:pt x="155" y="686"/>
                    </a:lnTo>
                    <a:lnTo>
                      <a:pt x="404" y="771"/>
                    </a:lnTo>
                    <a:close/>
                  </a:path>
                </a:pathLst>
              </a:custGeom>
              <a:noFill/>
              <a:ln w="9525">
                <a:solidFill>
                  <a:sysClr val="windowText" lastClr="000000"/>
                </a:solidFill>
                <a:round/>
              </a:ln>
              <a:effectLst/>
            </p:spPr>
            <p:txBody>
              <a:bodyPr wrap="none" lIns="42190" tIns="21095" rIns="42190" bIns="2109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36" name="Line 129"/>
              <p:cNvSpPr>
                <a:spLocks noChangeShapeType="1"/>
              </p:cNvSpPr>
              <p:nvPr/>
            </p:nvSpPr>
            <p:spPr bwMode="auto">
              <a:xfrm flipH="1">
                <a:off x="6603" y="13540"/>
                <a:ext cx="1004" cy="284"/>
              </a:xfrm>
              <a:prstGeom prst="line">
                <a:avLst/>
              </a:prstGeom>
              <a:noFill/>
              <a:ln w="9525" cap="flat" cmpd="sng" algn="ctr">
                <a:solidFill>
                  <a:srgbClr val="4F81BD">
                    <a:shade val="95000"/>
                    <a:satMod val="105000"/>
                  </a:srgbClr>
                </a:solidFill>
                <a:prstDash val="solid"/>
              </a:ln>
              <a:effectLst/>
            </p:spPr>
            <p:txBody>
              <a:bodyPr lIns="42190" tIns="21095" rIns="42190" bIns="2109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2" name="文本框 41"/>
              <p:cNvSpPr txBox="1"/>
              <p:nvPr/>
            </p:nvSpPr>
            <p:spPr>
              <a:xfrm flipH="1">
                <a:off x="7738" y="12544"/>
                <a:ext cx="1556" cy="386"/>
              </a:xfrm>
              <a:prstGeom prst="rect">
                <a:avLst/>
              </a:prstGeom>
              <a:noFill/>
            </p:spPr>
            <p:txBody>
              <a:bodyPr wrap="square" rtlCol="0">
                <a:spAutoFit/>
              </a:bodyPr>
              <a:lstStyle/>
              <a:p>
                <a:r>
                  <a:rPr lang="en-US" altLang="zh-CN" sz="1000">
                    <a:solidFill>
                      <a:srgbClr val="808080"/>
                    </a:solidFill>
                    <a:sym typeface="+mn-ea"/>
                  </a:rPr>
                  <a:t>WiFi Device</a:t>
                </a:r>
              </a:p>
            </p:txBody>
          </p:sp>
          <p:sp>
            <p:nvSpPr>
              <p:cNvPr id="25" name="文本框 24"/>
              <p:cNvSpPr txBox="1"/>
              <p:nvPr/>
            </p:nvSpPr>
            <p:spPr>
              <a:xfrm flipH="1">
                <a:off x="5737" y="14019"/>
                <a:ext cx="1214" cy="386"/>
              </a:xfrm>
              <a:prstGeom prst="rect">
                <a:avLst/>
              </a:prstGeom>
              <a:noFill/>
            </p:spPr>
            <p:txBody>
              <a:bodyPr wrap="square" lIns="36195" rIns="36195" rtlCol="0">
                <a:spAutoFit/>
              </a:bodyPr>
              <a:lstStyle/>
              <a:p>
                <a:pPr algn="ctr"/>
                <a:r>
                  <a:rPr lang="en-US" altLang="zh-CN" sz="1000">
                    <a:solidFill>
                      <a:srgbClr val="808080"/>
                    </a:solidFill>
                    <a:sym typeface="+mn-ea"/>
                  </a:rPr>
                  <a:t>WiFi Router</a:t>
                </a:r>
              </a:p>
            </p:txBody>
          </p:sp>
          <p:sp>
            <p:nvSpPr>
              <p:cNvPr id="44" name="文本框 43"/>
              <p:cNvSpPr txBox="1"/>
              <p:nvPr/>
            </p:nvSpPr>
            <p:spPr>
              <a:xfrm flipH="1">
                <a:off x="8359" y="13351"/>
                <a:ext cx="872" cy="386"/>
              </a:xfrm>
              <a:prstGeom prst="rect">
                <a:avLst/>
              </a:prstGeom>
              <a:noFill/>
            </p:spPr>
            <p:txBody>
              <a:bodyPr wrap="square" rtlCol="0">
                <a:spAutoFit/>
              </a:bodyPr>
              <a:lstStyle/>
              <a:p>
                <a:r>
                  <a:rPr lang="en-US" altLang="zh-CN" sz="1000">
                    <a:solidFill>
                      <a:srgbClr val="808080"/>
                    </a:solidFill>
                    <a:sym typeface="+mn-ea"/>
                  </a:rPr>
                  <a:t>IPTV</a:t>
                </a:r>
              </a:p>
            </p:txBody>
          </p:sp>
          <p:sp>
            <p:nvSpPr>
              <p:cNvPr id="46" name="文本框 45"/>
              <p:cNvSpPr txBox="1"/>
              <p:nvPr/>
            </p:nvSpPr>
            <p:spPr>
              <a:xfrm flipH="1">
                <a:off x="8528" y="14114"/>
                <a:ext cx="1143" cy="386"/>
              </a:xfrm>
              <a:prstGeom prst="rect">
                <a:avLst/>
              </a:prstGeom>
              <a:noFill/>
            </p:spPr>
            <p:txBody>
              <a:bodyPr wrap="square" rtlCol="0">
                <a:spAutoFit/>
              </a:bodyPr>
              <a:lstStyle/>
              <a:p>
                <a:r>
                  <a:rPr lang="en-US" altLang="zh-CN" sz="1000">
                    <a:solidFill>
                      <a:srgbClr val="808080"/>
                    </a:solidFill>
                    <a:sym typeface="+mn-ea"/>
                  </a:rPr>
                  <a:t>PC</a:t>
                </a:r>
              </a:p>
            </p:txBody>
          </p:sp>
          <p:sp>
            <p:nvSpPr>
              <p:cNvPr id="27" name="Line 129"/>
              <p:cNvSpPr>
                <a:spLocks noChangeShapeType="1"/>
              </p:cNvSpPr>
              <p:nvPr/>
            </p:nvSpPr>
            <p:spPr bwMode="auto">
              <a:xfrm flipH="1" flipV="1">
                <a:off x="6602" y="13947"/>
                <a:ext cx="1100" cy="352"/>
              </a:xfrm>
              <a:prstGeom prst="line">
                <a:avLst/>
              </a:prstGeom>
              <a:noFill/>
              <a:ln w="9525" cap="flat" cmpd="sng" algn="ctr">
                <a:solidFill>
                  <a:srgbClr val="4F81BD">
                    <a:shade val="95000"/>
                    <a:satMod val="105000"/>
                  </a:srgbClr>
                </a:solidFill>
                <a:prstDash val="solid"/>
              </a:ln>
              <a:effectLst/>
            </p:spPr>
            <p:txBody>
              <a:bodyPr lIns="42190" tIns="21095" rIns="42190" bIns="21095"/>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8" name="文本框 27"/>
              <p:cNvSpPr txBox="1"/>
              <p:nvPr/>
            </p:nvSpPr>
            <p:spPr>
              <a:xfrm flipH="1">
                <a:off x="3824" y="14572"/>
                <a:ext cx="1341" cy="404"/>
              </a:xfrm>
              <a:prstGeom prst="rect">
                <a:avLst/>
              </a:prstGeom>
              <a:noFill/>
            </p:spPr>
            <p:txBody>
              <a:bodyPr wrap="square" lIns="36195" tIns="36195" rIns="36195" bIns="36195" rtlCol="0">
                <a:spAutoFit/>
              </a:bodyPr>
              <a:lstStyle/>
              <a:p>
                <a:pPr algn="ctr"/>
                <a:r>
                  <a:rPr lang="en-US" altLang="zh-CN" sz="1200">
                    <a:solidFill>
                      <a:srgbClr val="FF0000"/>
                    </a:solidFill>
                    <a:sym typeface="+mn-ea"/>
                  </a:rPr>
                  <a:t>V2801SC</a:t>
                </a:r>
              </a:p>
            </p:txBody>
          </p:sp>
          <p:grpSp>
            <p:nvGrpSpPr>
              <p:cNvPr id="50" name="组合 49"/>
              <p:cNvGrpSpPr/>
              <p:nvPr/>
            </p:nvGrpSpPr>
            <p:grpSpPr>
              <a:xfrm flipH="1">
                <a:off x="961" y="12676"/>
                <a:ext cx="3594" cy="2210"/>
                <a:chOff x="6872" y="12672"/>
                <a:chExt cx="3760" cy="2210"/>
              </a:xfrm>
            </p:grpSpPr>
            <p:pic>
              <p:nvPicPr>
                <p:cNvPr id="51" name="图片 50"/>
                <p:cNvPicPr>
                  <a:picLocks noChangeAspect="1"/>
                </p:cNvPicPr>
                <p:nvPr/>
              </p:nvPicPr>
              <p:blipFill>
                <a:blip r:embed="rId30" cstate="screen"/>
                <a:stretch>
                  <a:fillRect/>
                </a:stretch>
              </p:blipFill>
              <p:spPr>
                <a:xfrm>
                  <a:off x="9563" y="13854"/>
                  <a:ext cx="552" cy="595"/>
                </a:xfrm>
                <a:prstGeom prst="rect">
                  <a:avLst/>
                </a:prstGeom>
              </p:spPr>
            </p:pic>
            <p:cxnSp>
              <p:nvCxnSpPr>
                <p:cNvPr id="55" name="直接连接符 54"/>
                <p:cNvCxnSpPr/>
                <p:nvPr/>
              </p:nvCxnSpPr>
              <p:spPr bwMode="auto">
                <a:xfrm flipH="1">
                  <a:off x="6872" y="14315"/>
                  <a:ext cx="2693" cy="0"/>
                </a:xfrm>
                <a:prstGeom prst="line">
                  <a:avLst/>
                </a:prstGeom>
                <a:noFill/>
                <a:ln w="12700" cap="flat" cmpd="sng" algn="ctr">
                  <a:solidFill>
                    <a:srgbClr val="FF6900"/>
                  </a:solidFill>
                  <a:prstDash val="solid"/>
                  <a:round/>
                  <a:headEnd type="none" w="med" len="med"/>
                  <a:tailEnd type="none" w="med" len="med"/>
                </a:ln>
                <a:effectLst/>
              </p:spPr>
            </p:cxnSp>
            <p:sp>
              <p:nvSpPr>
                <p:cNvPr id="56" name="文本框 55"/>
                <p:cNvSpPr txBox="1"/>
                <p:nvPr/>
              </p:nvSpPr>
              <p:spPr>
                <a:xfrm>
                  <a:off x="8052" y="14496"/>
                  <a:ext cx="1229" cy="386"/>
                </a:xfrm>
                <a:prstGeom prst="rect">
                  <a:avLst/>
                </a:prstGeom>
                <a:noFill/>
              </p:spPr>
              <p:txBody>
                <a:bodyPr wrap="square" rtlCol="0">
                  <a:spAutoFit/>
                </a:bodyPr>
                <a:lstStyle/>
                <a:p>
                  <a:r>
                    <a:rPr lang="en-US" altLang="zh-CN" sz="1000">
                      <a:solidFill>
                        <a:srgbClr val="808080"/>
                      </a:solidFill>
                      <a:sym typeface="+mn-ea"/>
                    </a:rPr>
                    <a:t>Splitter</a:t>
                  </a:r>
                  <a:endParaRPr lang="en-US" altLang="zh-CN" sz="1000" dirty="0">
                    <a:solidFill>
                      <a:srgbClr val="808080"/>
                    </a:solidFill>
                    <a:sym typeface="+mn-ea"/>
                  </a:endParaRPr>
                </a:p>
              </p:txBody>
            </p:sp>
            <p:grpSp>
              <p:nvGrpSpPr>
                <p:cNvPr id="57" name="组合 251"/>
                <p:cNvGrpSpPr/>
                <p:nvPr/>
              </p:nvGrpSpPr>
              <p:grpSpPr bwMode="auto">
                <a:xfrm>
                  <a:off x="9111" y="12672"/>
                  <a:ext cx="1521" cy="930"/>
                  <a:chOff x="1240776" y="1956725"/>
                  <a:chExt cx="896599" cy="422048"/>
                </a:xfrm>
              </p:grpSpPr>
              <p:grpSp>
                <p:nvGrpSpPr>
                  <p:cNvPr id="58" name="Group 203"/>
                  <p:cNvGrpSpPr/>
                  <p:nvPr/>
                </p:nvGrpSpPr>
                <p:grpSpPr bwMode="auto">
                  <a:xfrm>
                    <a:off x="1240776" y="1956725"/>
                    <a:ext cx="896599" cy="422048"/>
                    <a:chOff x="1196" y="371"/>
                    <a:chExt cx="783" cy="592"/>
                  </a:xfrm>
                </p:grpSpPr>
                <p:sp>
                  <p:nvSpPr>
                    <p:cNvPr id="59" name="Freeform 204"/>
                    <p:cNvSpPr>
                      <a:spLocks noEditPoints="1"/>
                    </p:cNvSpPr>
                    <p:nvPr/>
                  </p:nvSpPr>
                  <p:spPr bwMode="auto">
                    <a:xfrm>
                      <a:off x="1196" y="371"/>
                      <a:ext cx="704" cy="489"/>
                    </a:xfrm>
                    <a:custGeom>
                      <a:avLst/>
                      <a:gdLst>
                        <a:gd name="T0" fmla="*/ 895 w 390"/>
                        <a:gd name="T1" fmla="*/ 153 h 317"/>
                        <a:gd name="T2" fmla="*/ 525 w 390"/>
                        <a:gd name="T3" fmla="*/ 93 h 317"/>
                        <a:gd name="T4" fmla="*/ 280 w 390"/>
                        <a:gd name="T5" fmla="*/ 253 h 317"/>
                        <a:gd name="T6" fmla="*/ 361 w 390"/>
                        <a:gd name="T7" fmla="*/ 508 h 317"/>
                        <a:gd name="T8" fmla="*/ 713 w 390"/>
                        <a:gd name="T9" fmla="*/ 575 h 317"/>
                        <a:gd name="T10" fmla="*/ 1000 w 390"/>
                        <a:gd name="T11" fmla="*/ 398 h 317"/>
                        <a:gd name="T12" fmla="*/ 895 w 390"/>
                        <a:gd name="T13" fmla="*/ 153 h 317"/>
                        <a:gd name="T14" fmla="*/ 939 w 390"/>
                        <a:gd name="T15" fmla="*/ 376 h 317"/>
                        <a:gd name="T16" fmla="*/ 681 w 390"/>
                        <a:gd name="T17" fmla="*/ 540 h 317"/>
                        <a:gd name="T18" fmla="*/ 361 w 390"/>
                        <a:gd name="T19" fmla="*/ 477 h 317"/>
                        <a:gd name="T20" fmla="*/ 292 w 390"/>
                        <a:gd name="T21" fmla="*/ 247 h 317"/>
                        <a:gd name="T22" fmla="*/ 511 w 390"/>
                        <a:gd name="T23" fmla="*/ 105 h 317"/>
                        <a:gd name="T24" fmla="*/ 850 w 390"/>
                        <a:gd name="T25" fmla="*/ 159 h 317"/>
                        <a:gd name="T26" fmla="*/ 939 w 390"/>
                        <a:gd name="T27" fmla="*/ 376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0" h="317">
                          <a:moveTo>
                            <a:pt x="275" y="64"/>
                          </a:moveTo>
                          <a:cubicBezTo>
                            <a:pt x="252" y="0"/>
                            <a:pt x="213" y="12"/>
                            <a:pt x="161" y="39"/>
                          </a:cubicBezTo>
                          <a:cubicBezTo>
                            <a:pt x="65" y="33"/>
                            <a:pt x="86" y="106"/>
                            <a:pt x="86" y="106"/>
                          </a:cubicBezTo>
                          <a:cubicBezTo>
                            <a:pt x="0" y="190"/>
                            <a:pt x="111" y="213"/>
                            <a:pt x="111" y="213"/>
                          </a:cubicBezTo>
                          <a:cubicBezTo>
                            <a:pt x="140" y="317"/>
                            <a:pt x="219" y="242"/>
                            <a:pt x="219" y="242"/>
                          </a:cubicBezTo>
                          <a:cubicBezTo>
                            <a:pt x="325" y="275"/>
                            <a:pt x="307" y="167"/>
                            <a:pt x="307" y="167"/>
                          </a:cubicBezTo>
                          <a:cubicBezTo>
                            <a:pt x="390" y="98"/>
                            <a:pt x="275" y="64"/>
                            <a:pt x="275" y="64"/>
                          </a:cubicBezTo>
                          <a:close/>
                          <a:moveTo>
                            <a:pt x="288" y="158"/>
                          </a:moveTo>
                          <a:cubicBezTo>
                            <a:pt x="288" y="158"/>
                            <a:pt x="307" y="257"/>
                            <a:pt x="209" y="227"/>
                          </a:cubicBezTo>
                          <a:cubicBezTo>
                            <a:pt x="209" y="227"/>
                            <a:pt x="136" y="294"/>
                            <a:pt x="111" y="200"/>
                          </a:cubicBezTo>
                          <a:cubicBezTo>
                            <a:pt x="111" y="200"/>
                            <a:pt x="11" y="179"/>
                            <a:pt x="90" y="104"/>
                          </a:cubicBezTo>
                          <a:cubicBezTo>
                            <a:pt x="90" y="104"/>
                            <a:pt x="69" y="39"/>
                            <a:pt x="157" y="44"/>
                          </a:cubicBezTo>
                          <a:cubicBezTo>
                            <a:pt x="202" y="18"/>
                            <a:pt x="238" y="8"/>
                            <a:pt x="261" y="67"/>
                          </a:cubicBezTo>
                          <a:cubicBezTo>
                            <a:pt x="261" y="67"/>
                            <a:pt x="363" y="96"/>
                            <a:pt x="288" y="158"/>
                          </a:cubicBezTo>
                          <a:close/>
                        </a:path>
                      </a:pathLst>
                    </a:custGeom>
                    <a:solidFill>
                      <a:srgbClr val="5D7695"/>
                    </a:solidFill>
                    <a:ln w="9525">
                      <a:solidFill>
                        <a:srgbClr val="666699"/>
                      </a:solidFill>
                      <a:round/>
                    </a:ln>
                  </p:spPr>
                  <p:txBody>
                    <a:bodyPr/>
                    <a:lstStyle/>
                    <a:p>
                      <a:pPr>
                        <a:buNone/>
                      </a:pPr>
                      <a:endParaRPr lang="zh-CN" altLang="en-US" sz="2400"/>
                    </a:p>
                  </p:txBody>
                </p:sp>
                <p:sp>
                  <p:nvSpPr>
                    <p:cNvPr id="60" name="Freeform 205"/>
                    <p:cNvSpPr/>
                    <p:nvPr/>
                  </p:nvSpPr>
                  <p:spPr bwMode="auto">
                    <a:xfrm>
                      <a:off x="1212" y="387"/>
                      <a:ext cx="767" cy="576"/>
                    </a:xfrm>
                    <a:custGeom>
                      <a:avLst/>
                      <a:gdLst>
                        <a:gd name="T0" fmla="*/ 1169 w 357"/>
                        <a:gd name="T1" fmla="*/ 236 h 288"/>
                        <a:gd name="T2" fmla="*/ 1298 w 357"/>
                        <a:gd name="T3" fmla="*/ 604 h 288"/>
                        <a:gd name="T4" fmla="*/ 928 w 357"/>
                        <a:gd name="T5" fmla="*/ 884 h 288"/>
                        <a:gd name="T6" fmla="*/ 466 w 357"/>
                        <a:gd name="T7" fmla="*/ 772 h 288"/>
                        <a:gd name="T8" fmla="*/ 370 w 357"/>
                        <a:gd name="T9" fmla="*/ 384 h 288"/>
                        <a:gd name="T10" fmla="*/ 683 w 357"/>
                        <a:gd name="T11" fmla="*/ 140 h 288"/>
                        <a:gd name="T12" fmla="*/ 1169 w 357"/>
                        <a:gd name="T13" fmla="*/ 236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7" h="288">
                          <a:moveTo>
                            <a:pt x="253" y="59"/>
                          </a:moveTo>
                          <a:cubicBezTo>
                            <a:pt x="253" y="59"/>
                            <a:pt x="357" y="88"/>
                            <a:pt x="281" y="151"/>
                          </a:cubicBezTo>
                          <a:cubicBezTo>
                            <a:pt x="281" y="151"/>
                            <a:pt x="300" y="250"/>
                            <a:pt x="201" y="221"/>
                          </a:cubicBezTo>
                          <a:cubicBezTo>
                            <a:pt x="201" y="221"/>
                            <a:pt x="127" y="288"/>
                            <a:pt x="101" y="193"/>
                          </a:cubicBezTo>
                          <a:cubicBezTo>
                            <a:pt x="101" y="193"/>
                            <a:pt x="0" y="172"/>
                            <a:pt x="80" y="96"/>
                          </a:cubicBezTo>
                          <a:cubicBezTo>
                            <a:pt x="80" y="96"/>
                            <a:pt x="59" y="31"/>
                            <a:pt x="148" y="35"/>
                          </a:cubicBezTo>
                          <a:cubicBezTo>
                            <a:pt x="194" y="10"/>
                            <a:pt x="230" y="0"/>
                            <a:pt x="253" y="59"/>
                          </a:cubicBezTo>
                        </a:path>
                      </a:pathLst>
                    </a:custGeom>
                    <a:solidFill>
                      <a:srgbClr val="006699"/>
                    </a:solidFill>
                    <a:ln w="9525">
                      <a:solidFill>
                        <a:srgbClr val="666699"/>
                      </a:solidFill>
                      <a:round/>
                    </a:ln>
                  </p:spPr>
                  <p:txBody>
                    <a:bodyPr/>
                    <a:lstStyle/>
                    <a:p>
                      <a:pPr>
                        <a:buNone/>
                      </a:pPr>
                      <a:endParaRPr lang="zh-CN" altLang="en-US" sz="2400"/>
                    </a:p>
                  </p:txBody>
                </p:sp>
                <p:sp>
                  <p:nvSpPr>
                    <p:cNvPr id="61" name="Freeform 209"/>
                    <p:cNvSpPr/>
                    <p:nvPr/>
                  </p:nvSpPr>
                  <p:spPr bwMode="auto">
                    <a:xfrm>
                      <a:off x="1634" y="513"/>
                      <a:ext cx="12" cy="20"/>
                    </a:xfrm>
                    <a:custGeom>
                      <a:avLst/>
                      <a:gdLst>
                        <a:gd name="T0" fmla="*/ 8 w 6"/>
                        <a:gd name="T1" fmla="*/ 36 h 10"/>
                        <a:gd name="T2" fmla="*/ 4 w 6"/>
                        <a:gd name="T3" fmla="*/ 36 h 10"/>
                        <a:gd name="T4" fmla="*/ 0 w 6"/>
                        <a:gd name="T5" fmla="*/ 32 h 10"/>
                        <a:gd name="T6" fmla="*/ 12 w 6"/>
                        <a:gd name="T7" fmla="*/ 4 h 10"/>
                        <a:gd name="T8" fmla="*/ 20 w 6"/>
                        <a:gd name="T9" fmla="*/ 4 h 10"/>
                        <a:gd name="T10" fmla="*/ 24 w 6"/>
                        <a:gd name="T11" fmla="*/ 8 h 10"/>
                        <a:gd name="T12" fmla="*/ 8 w 6"/>
                        <a:gd name="T13" fmla="*/ 3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0">
                          <a:moveTo>
                            <a:pt x="2" y="9"/>
                          </a:moveTo>
                          <a:cubicBezTo>
                            <a:pt x="2" y="10"/>
                            <a:pt x="1" y="10"/>
                            <a:pt x="1" y="9"/>
                          </a:cubicBezTo>
                          <a:cubicBezTo>
                            <a:pt x="0" y="9"/>
                            <a:pt x="0" y="8"/>
                            <a:pt x="0" y="8"/>
                          </a:cubicBezTo>
                          <a:cubicBezTo>
                            <a:pt x="3" y="1"/>
                            <a:pt x="3" y="1"/>
                            <a:pt x="3" y="1"/>
                          </a:cubicBezTo>
                          <a:cubicBezTo>
                            <a:pt x="3" y="0"/>
                            <a:pt x="4" y="0"/>
                            <a:pt x="5" y="1"/>
                          </a:cubicBezTo>
                          <a:cubicBezTo>
                            <a:pt x="6" y="1"/>
                            <a:pt x="6" y="2"/>
                            <a:pt x="6" y="2"/>
                          </a:cubicBezTo>
                          <a:lnTo>
                            <a:pt x="2" y="9"/>
                          </a:lnTo>
                          <a:close/>
                        </a:path>
                      </a:pathLst>
                    </a:custGeom>
                    <a:solidFill>
                      <a:srgbClr val="D3DBE4"/>
                    </a:solidFill>
                    <a:ln w="9525">
                      <a:solidFill>
                        <a:srgbClr val="666699"/>
                      </a:solidFill>
                      <a:round/>
                    </a:ln>
                  </p:spPr>
                  <p:txBody>
                    <a:bodyPr/>
                    <a:lstStyle/>
                    <a:p>
                      <a:pPr>
                        <a:buNone/>
                      </a:pPr>
                      <a:endParaRPr lang="zh-CN" altLang="en-US" sz="2400"/>
                    </a:p>
                  </p:txBody>
                </p:sp>
              </p:grpSp>
              <p:sp>
                <p:nvSpPr>
                  <p:cNvPr id="63" name="TextBox 253"/>
                  <p:cNvSpPr txBox="1">
                    <a:spLocks noChangeArrowheads="1"/>
                  </p:cNvSpPr>
                  <p:nvPr/>
                </p:nvSpPr>
                <p:spPr bwMode="auto">
                  <a:xfrm>
                    <a:off x="1269282" y="2059287"/>
                    <a:ext cx="818326" cy="16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None/>
                    </a:pPr>
                    <a:r>
                      <a:rPr lang="en-US" altLang="zh-CN" sz="900" dirty="0">
                        <a:solidFill>
                          <a:schemeClr val="bg1"/>
                        </a:solidFill>
                        <a:latin typeface="微软雅黑" panose="020B0503020204020204" charset="-122"/>
                        <a:ea typeface="微软雅黑" panose="020B0503020204020204" charset="-122"/>
                      </a:rPr>
                      <a:t>Internet</a:t>
                    </a:r>
                    <a:endParaRPr lang="en-US" altLang="zh-CN" sz="900" b="1" dirty="0">
                      <a:solidFill>
                        <a:schemeClr val="bg1"/>
                      </a:solidFill>
                      <a:latin typeface="微软雅黑" panose="020B0503020204020204" charset="-122"/>
                      <a:ea typeface="微软雅黑" panose="020B0503020204020204" charset="-122"/>
                    </a:endParaRPr>
                  </a:p>
                </p:txBody>
              </p:sp>
            </p:grpSp>
            <p:cxnSp>
              <p:nvCxnSpPr>
                <p:cNvPr id="66" name="直接连接符 65"/>
                <p:cNvCxnSpPr>
                  <a:endCxn id="51" idx="0"/>
                </p:cNvCxnSpPr>
                <p:nvPr/>
              </p:nvCxnSpPr>
              <p:spPr bwMode="auto">
                <a:xfrm flipH="1">
                  <a:off x="9839" y="13394"/>
                  <a:ext cx="10" cy="460"/>
                </a:xfrm>
                <a:prstGeom prst="line">
                  <a:avLst/>
                </a:prstGeom>
                <a:noFill/>
                <a:ln w="12700" cap="flat" cmpd="sng" algn="ctr">
                  <a:solidFill>
                    <a:srgbClr val="000000">
                      <a:lumMod val="65000"/>
                      <a:lumOff val="35000"/>
                    </a:srgbClr>
                  </a:solidFill>
                  <a:prstDash val="solid"/>
                  <a:round/>
                  <a:headEnd type="none" w="med" len="med"/>
                  <a:tailEnd type="none" w="med" len="med"/>
                </a:ln>
                <a:effectLst/>
              </p:spPr>
            </p:cxnSp>
            <p:pic>
              <p:nvPicPr>
                <p:cNvPr id="68" name="图片 67"/>
                <p:cNvPicPr>
                  <a:picLocks noChangeAspect="1"/>
                </p:cNvPicPr>
                <p:nvPr/>
              </p:nvPicPr>
              <p:blipFill>
                <a:blip r:embed="rId31" cstate="screen"/>
                <a:stretch>
                  <a:fillRect/>
                </a:stretch>
              </p:blipFill>
              <p:spPr>
                <a:xfrm>
                  <a:off x="8573" y="14119"/>
                  <a:ext cx="346" cy="387"/>
                </a:xfrm>
                <a:prstGeom prst="rect">
                  <a:avLst/>
                </a:prstGeom>
              </p:spPr>
            </p:pic>
          </p:grpSp>
          <p:pic>
            <p:nvPicPr>
              <p:cNvPr id="53" name="图形 15"/>
              <p:cNvPicPr>
                <a:picLocks noChangeAspect="1"/>
              </p:cNvPicPr>
              <p:nvPr>
                <p:custDataLst>
                  <p:tags r:id="rId12"/>
                </p:custDataLst>
              </p:nvPr>
            </p:nvPicPr>
            <p:blipFill>
              <a:blip r:embed="rId32">
                <a:extLst>
                  <a:ext uri="{96DAC541-7B7A-43D3-8B79-37D633B846F1}">
                    <asvg:svgBlip xmlns:asvg="http://schemas.microsoft.com/office/drawing/2016/SVG/main" xmlns="" r:embed="rId33"/>
                  </a:ext>
                </a:extLst>
              </a:blip>
              <a:stretch>
                <a:fillRect/>
              </a:stretch>
            </p:blipFill>
            <p:spPr>
              <a:xfrm>
                <a:off x="6035" y="13575"/>
                <a:ext cx="581" cy="448"/>
              </a:xfrm>
              <a:prstGeom prst="rect">
                <a:avLst/>
              </a:prstGeom>
            </p:spPr>
          </p:pic>
          <p:pic>
            <p:nvPicPr>
              <p:cNvPr id="54" name="图形 5"/>
              <p:cNvPicPr>
                <a:picLocks noChangeAspect="1"/>
              </p:cNvPicPr>
              <p:nvPr>
                <p:custDataLst>
                  <p:tags r:id="rId13"/>
                </p:custDataLst>
              </p:nvPr>
            </p:nvPicPr>
            <p:blipFill>
              <a:blip r:embed="rId34">
                <a:extLst>
                  <a:ext uri="{96DAC541-7B7A-43D3-8B79-37D633B846F1}">
                    <asvg:svgBlip xmlns:asvg="http://schemas.microsoft.com/office/drawing/2016/SVG/main" xmlns="" r:embed="rId35"/>
                  </a:ext>
                </a:extLst>
              </a:blip>
              <a:stretch>
                <a:fillRect/>
              </a:stretch>
            </p:blipFill>
            <p:spPr>
              <a:xfrm>
                <a:off x="7439" y="12390"/>
                <a:ext cx="370" cy="573"/>
              </a:xfrm>
              <a:prstGeom prst="rect">
                <a:avLst/>
              </a:prstGeom>
            </p:spPr>
          </p:pic>
          <p:pic>
            <p:nvPicPr>
              <p:cNvPr id="62" name="图形 31"/>
              <p:cNvPicPr>
                <a:picLocks noChangeAspect="1"/>
              </p:cNvPicPr>
              <p:nvPr>
                <p:custDataLst>
                  <p:tags r:id="rId14"/>
                </p:custDataLst>
              </p:nvPr>
            </p:nvPicPr>
            <p:blipFill>
              <a:blip r:embed="rId36">
                <a:extLst>
                  <a:ext uri="{96DAC541-7B7A-43D3-8B79-37D633B846F1}">
                    <asvg:svgBlip xmlns:asvg="http://schemas.microsoft.com/office/drawing/2016/SVG/main" xmlns="" r:embed="rId37"/>
                  </a:ext>
                </a:extLst>
              </a:blip>
              <a:stretch>
                <a:fillRect/>
              </a:stretch>
            </p:blipFill>
            <p:spPr>
              <a:xfrm>
                <a:off x="7607" y="13163"/>
                <a:ext cx="649" cy="784"/>
              </a:xfrm>
              <a:prstGeom prst="rect">
                <a:avLst/>
              </a:prstGeom>
            </p:spPr>
          </p:pic>
          <p:pic>
            <p:nvPicPr>
              <p:cNvPr id="64" name="图形 65"/>
              <p:cNvPicPr>
                <a:picLocks noChangeAspect="1"/>
              </p:cNvPicPr>
              <p:nvPr>
                <p:custDataLst>
                  <p:tags r:id="rId15"/>
                </p:custDataLst>
              </p:nvPr>
            </p:nvPicPr>
            <p:blipFill>
              <a:blip r:embed="rId38">
                <a:extLst>
                  <a:ext uri="{96DAC541-7B7A-43D3-8B79-37D633B846F1}">
                    <asvg:svgBlip xmlns:asvg="http://schemas.microsoft.com/office/drawing/2016/SVG/main" xmlns="" r:embed="rId39"/>
                  </a:ext>
                </a:extLst>
              </a:blip>
              <a:stretch>
                <a:fillRect/>
              </a:stretch>
            </p:blipFill>
            <p:spPr>
              <a:xfrm>
                <a:off x="7702" y="14023"/>
                <a:ext cx="694" cy="694"/>
              </a:xfrm>
              <a:prstGeom prst="rect">
                <a:avLst/>
              </a:prstGeom>
            </p:spPr>
          </p:pic>
          <p:sp>
            <p:nvSpPr>
              <p:cNvPr id="13" name="文本框 12"/>
              <p:cNvSpPr txBox="1"/>
              <p:nvPr/>
            </p:nvSpPr>
            <p:spPr>
              <a:xfrm flipH="1">
                <a:off x="5469" y="11860"/>
                <a:ext cx="1072" cy="386"/>
              </a:xfrm>
              <a:prstGeom prst="rect">
                <a:avLst/>
              </a:prstGeom>
              <a:noFill/>
            </p:spPr>
            <p:txBody>
              <a:bodyPr wrap="square" rtlCol="0">
                <a:spAutoFit/>
              </a:bodyPr>
              <a:lstStyle/>
              <a:p>
                <a:pPr algn="ctr"/>
                <a:r>
                  <a:rPr lang="en-US" altLang="zh-CN" sz="1000">
                    <a:solidFill>
                      <a:srgbClr val="808080"/>
                    </a:solidFill>
                    <a:sym typeface="+mn-ea"/>
                  </a:rPr>
                  <a:t>12V DC</a:t>
                </a:r>
              </a:p>
            </p:txBody>
          </p:sp>
        </p:grpSp>
        <p:sp>
          <p:nvSpPr>
            <p:cNvPr id="1776" name="object 1776"/>
            <p:cNvSpPr/>
            <p:nvPr>
              <p:custDataLst>
                <p:tags r:id="rId10"/>
              </p:custDataLst>
            </p:nvPr>
          </p:nvSpPr>
          <p:spPr>
            <a:xfrm>
              <a:off x="6470" y="12245"/>
              <a:ext cx="569" cy="539"/>
            </a:xfrm>
            <a:prstGeom prst="rect">
              <a:avLst/>
            </a:prstGeom>
            <a:blipFill>
              <a:blip r:embed="rId40" cstate="print"/>
              <a:stretch>
                <a:fillRect/>
              </a:stretch>
            </a:blipFill>
          </p:spPr>
          <p:txBody>
            <a:bodyPr wrap="square" lIns="0" tIns="0" rIns="0" bIns="0" rtlCol="0"/>
            <a:lstStyle/>
            <a:p>
              <a:endParaRPr/>
            </a:p>
          </p:txBody>
        </p:sp>
        <p:cxnSp>
          <p:nvCxnSpPr>
            <p:cNvPr id="16" name="肘形连接符 15"/>
            <p:cNvCxnSpPr>
              <a:stCxn id="1776" idx="2"/>
            </p:cNvCxnSpPr>
            <p:nvPr/>
          </p:nvCxnSpPr>
          <p:spPr>
            <a:xfrm rot="5400000">
              <a:off x="5864" y="12814"/>
              <a:ext cx="921" cy="861"/>
            </a:xfrm>
            <a:prstGeom prst="bentConnector3">
              <a:avLst>
                <a:gd name="adj1" fmla="val 50054"/>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5" name="图片 4" descr="DSC00702加黄色的线"/>
          <p:cNvPicPr>
            <a:picLocks noChangeAspect="1"/>
          </p:cNvPicPr>
          <p:nvPr/>
        </p:nvPicPr>
        <p:blipFill>
          <a:blip r:embed="rId41"/>
          <a:stretch>
            <a:fillRect/>
          </a:stretch>
        </p:blipFill>
        <p:spPr>
          <a:xfrm>
            <a:off x="3437255" y="891540"/>
            <a:ext cx="3613150" cy="2409825"/>
          </a:xfrm>
          <a:prstGeom prst="rect">
            <a:avLst/>
          </a:prstGeom>
          <a:effectLst>
            <a:outerShdw blurRad="50800" dist="38100" dir="13500000" algn="br" rotWithShape="0">
              <a:prstClr val="black">
                <a:alpha val="40000"/>
              </a:prstClr>
            </a:outerShdw>
          </a:effectLst>
        </p:spPr>
      </p:pic>
      <p:sp>
        <p:nvSpPr>
          <p:cNvPr id="7" name="文本框 6"/>
          <p:cNvSpPr txBox="1"/>
          <p:nvPr>
            <p:custDataLst>
              <p:tags r:id="rId8"/>
            </p:custDataLst>
          </p:nvPr>
        </p:nvSpPr>
        <p:spPr>
          <a:xfrm>
            <a:off x="718185" y="2917190"/>
            <a:ext cx="2745740" cy="460375"/>
          </a:xfrm>
          <a:prstGeom prst="rect">
            <a:avLst/>
          </a:prstGeom>
          <a:noFill/>
        </p:spPr>
        <p:txBody>
          <a:bodyPr wrap="square" rtlCol="0">
            <a:spAutoFit/>
          </a:bodyPr>
          <a:lstStyle/>
          <a:p>
            <a:r>
              <a:rPr lang="zh-CN" altLang="en-US" sz="1200" dirty="0">
                <a:latin typeface="微软雅黑" panose="020B0503020204020204" charset="-122"/>
                <a:ea typeface="微软雅黑" panose="020B0503020204020204" charset="-122"/>
              </a:rPr>
              <a:t>Wall mounted type</a:t>
            </a:r>
          </a:p>
          <a:p>
            <a:r>
              <a:rPr lang="en-US" altLang="zh-CN" sz="1200" dirty="0">
                <a:latin typeface="微软雅黑" panose="020B0503020204020204" charset="-122"/>
                <a:ea typeface="微软雅黑" panose="020B0503020204020204" charset="-122"/>
              </a:rPr>
              <a:t>(</a:t>
            </a:r>
            <a:r>
              <a:rPr lang="zh-CN" altLang="en-US" sz="1200" dirty="0">
                <a:latin typeface="微软雅黑" panose="020B0503020204020204" charset="-122"/>
                <a:ea typeface="微软雅黑" panose="020B0503020204020204" charset="-122"/>
              </a:rPr>
              <a:t>With tray-mounted fiber structure</a:t>
            </a:r>
            <a:r>
              <a:rPr lang="en-US" altLang="zh-CN" sz="1200" dirty="0">
                <a:latin typeface="微软雅黑" panose="020B0503020204020204" charset="-122"/>
                <a:ea typeface="微软雅黑" panose="020B0503020204020204" charset="-122"/>
              </a:rPr>
              <a:t>)</a:t>
            </a:r>
          </a:p>
        </p:txBody>
      </p:sp>
      <p:sp>
        <p:nvSpPr>
          <p:cNvPr id="8" name="文本框 7"/>
          <p:cNvSpPr txBox="1"/>
          <p:nvPr>
            <p:custDataLst>
              <p:tags r:id="rId9"/>
            </p:custDataLst>
          </p:nvPr>
        </p:nvSpPr>
        <p:spPr>
          <a:xfrm>
            <a:off x="3957955" y="2917190"/>
            <a:ext cx="3086100" cy="460375"/>
          </a:xfrm>
          <a:prstGeom prst="rect">
            <a:avLst/>
          </a:prstGeom>
          <a:noFill/>
        </p:spPr>
        <p:txBody>
          <a:bodyPr wrap="square" rtlCol="0">
            <a:spAutoFit/>
          </a:bodyPr>
          <a:lstStyle/>
          <a:p>
            <a:r>
              <a:rPr sz="1200">
                <a:latin typeface="微软雅黑" panose="020B0503020204020204" charset="-122"/>
                <a:ea typeface="微软雅黑" panose="020B0503020204020204" charset="-122"/>
              </a:rPr>
              <a:t>Desktop type</a:t>
            </a:r>
          </a:p>
          <a:p>
            <a:r>
              <a:rPr lang="en-US" altLang="zh-CN" sz="1200">
                <a:latin typeface="微软雅黑" panose="020B0503020204020204" charset="-122"/>
                <a:ea typeface="微软雅黑" panose="020B0503020204020204" charset="-122"/>
              </a:rPr>
              <a:t>(</a:t>
            </a:r>
            <a:r>
              <a:rPr lang="zh-CN" altLang="en-US" sz="1200">
                <a:latin typeface="微软雅黑" panose="020B0503020204020204" charset="-122"/>
                <a:ea typeface="微软雅黑" panose="020B0503020204020204" charset="-122"/>
              </a:rPr>
              <a:t>Without tray-mounted fiber structure</a:t>
            </a:r>
            <a:r>
              <a:rPr lang="en-US" altLang="zh-CN" sz="1200">
                <a:latin typeface="微软雅黑" panose="020B0503020204020204" charset="-122"/>
                <a:ea typeface="微软雅黑" panose="020B0503020204020204" charset="-122"/>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custDataLst>
              <p:tags r:id="rId1"/>
            </p:custDataLst>
          </p:nvPr>
        </p:nvGraphicFramePr>
        <p:xfrm>
          <a:off x="358140" y="9554845"/>
          <a:ext cx="6838950" cy="649605"/>
        </p:xfrm>
        <a:graphic>
          <a:graphicData uri="http://schemas.openxmlformats.org/drawingml/2006/table">
            <a:tbl>
              <a:tblPr firstRow="1" bandRow="1">
                <a:tableStyleId>{2D5ABB26-0587-4C30-8999-92F81FD0307C}</a:tableStyleId>
              </a:tblPr>
              <a:tblGrid>
                <a:gridCol w="1621155"/>
                <a:gridCol w="2513965"/>
                <a:gridCol w="2703830"/>
              </a:tblGrid>
              <a:tr h="327025">
                <a:tc>
                  <a:txBody>
                    <a:bodyPr/>
                    <a:lstStyle/>
                    <a:p>
                      <a:pPr marL="215900" algn="l" eaLnBrk="1" fontAlgn="auto" latinLnBrk="0" hangingPunct="1">
                        <a:lnSpc>
                          <a:spcPct val="100000"/>
                        </a:lnSpc>
                        <a:spcBef>
                          <a:spcPts val="140"/>
                        </a:spcBef>
                        <a:buClrTx/>
                        <a:buSzTx/>
                        <a:buFontTx/>
                      </a:pPr>
                      <a:r>
                        <a:rPr sz="1000" spc="25" dirty="0">
                          <a:solidFill>
                            <a:srgbClr val="414042"/>
                          </a:solidFill>
                          <a:latin typeface="Arial" panose="020B0604020202020204" pitchFamily="34" charset="0"/>
                          <a:cs typeface="Arial" panose="020B0604020202020204" pitchFamily="34" charset="0"/>
                          <a:sym typeface="+mn-ea"/>
                        </a:rPr>
                        <a:t>Product Name</a:t>
                      </a:r>
                    </a:p>
                  </a:txBody>
                  <a:tcPr marL="0" marR="0" marT="1778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c>
                  <a:txBody>
                    <a:bodyPr/>
                    <a:lstStyle/>
                    <a:p>
                      <a:pPr marL="215900" algn="l" eaLnBrk="1" fontAlgn="auto" latinLnBrk="0" hangingPunct="1">
                        <a:lnSpc>
                          <a:spcPct val="100000"/>
                        </a:lnSpc>
                      </a:pPr>
                      <a:r>
                        <a:rPr sz="1000" spc="25" dirty="0">
                          <a:solidFill>
                            <a:srgbClr val="414042"/>
                          </a:solidFill>
                          <a:latin typeface="Arial" panose="020B0604020202020204" pitchFamily="34" charset="0"/>
                          <a:cs typeface="Arial" panose="020B0604020202020204" pitchFamily="34" charset="0"/>
                          <a:sym typeface="+mn-ea"/>
                        </a:rPr>
                        <a:t>Product </a:t>
                      </a:r>
                      <a:r>
                        <a:rPr lang="en-US" sz="1000" spc="25" dirty="0">
                          <a:solidFill>
                            <a:srgbClr val="414042"/>
                          </a:solidFill>
                          <a:latin typeface="Arial" panose="020B0604020202020204" pitchFamily="34" charset="0"/>
                          <a:cs typeface="Arial" panose="020B0604020202020204" pitchFamily="34" charset="0"/>
                          <a:sym typeface="+mn-ea"/>
                        </a:rPr>
                        <a:t>D</a:t>
                      </a:r>
                      <a:r>
                        <a:rPr sz="1000" spc="25" dirty="0">
                          <a:solidFill>
                            <a:srgbClr val="414042"/>
                          </a:solidFill>
                          <a:latin typeface="Arial" panose="020B0604020202020204" pitchFamily="34" charset="0"/>
                          <a:cs typeface="Arial" panose="020B0604020202020204" pitchFamily="34" charset="0"/>
                          <a:sym typeface="+mn-ea"/>
                        </a:rPr>
                        <a:t>escription</a:t>
                      </a: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c>
                  <a:txBody>
                    <a:bodyPr/>
                    <a:lstStyle/>
                    <a:p>
                      <a:pPr marL="215900" algn="l" eaLnBrk="1" fontAlgn="auto" latinLnBrk="0" hangingPunct="1">
                        <a:lnSpc>
                          <a:spcPct val="100000"/>
                        </a:lnSpc>
                        <a:spcBef>
                          <a:spcPts val="140"/>
                        </a:spcBef>
                      </a:pPr>
                      <a:r>
                        <a:rPr sz="1000" dirty="0">
                          <a:solidFill>
                            <a:srgbClr val="414042"/>
                          </a:solidFill>
                          <a:latin typeface="Arial" panose="020B0604020202020204" pitchFamily="34" charset="0"/>
                          <a:cs typeface="Arial" panose="020B0604020202020204" pitchFamily="34" charset="0"/>
                        </a:rPr>
                        <a:t>Accessories</a:t>
                      </a:r>
                    </a:p>
                  </a:txBody>
                  <a:tcPr marL="0" marR="0" marT="1778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lumMod val="95000"/>
                      </a:schemeClr>
                    </a:solidFill>
                  </a:tcPr>
                </a:tc>
              </a:tr>
              <a:tr h="322580">
                <a:tc>
                  <a:txBody>
                    <a:bodyPr/>
                    <a:lstStyle/>
                    <a:p>
                      <a:pPr marL="215900" algn="l" eaLnBrk="1" fontAlgn="auto" latinLnBrk="0" hangingPunct="1">
                        <a:lnSpc>
                          <a:spcPct val="100000"/>
                        </a:lnSpc>
                      </a:pPr>
                      <a:r>
                        <a:rPr lang="en-US" altLang="zh-CN" sz="1000" dirty="0" smtClean="0">
                          <a:solidFill>
                            <a:srgbClr val="414042"/>
                          </a:solidFill>
                          <a:latin typeface="Arial" panose="020B0604020202020204" pitchFamily="34" charset="0"/>
                          <a:cs typeface="Arial" panose="020B0604020202020204" pitchFamily="34" charset="0"/>
                        </a:rPr>
                        <a:t>V2801SC</a:t>
                      </a:r>
                      <a:endParaRPr lang="zh-CN" altLang="en-US" sz="1000" dirty="0" smtClean="0">
                        <a:solidFill>
                          <a:srgbClr val="414042"/>
                        </a:solidFill>
                        <a:latin typeface="Arial" panose="020B0604020202020204" pitchFamily="34" charset="0"/>
                        <a:cs typeface="Arial" panose="020B0604020202020204" pitchFamily="34" charset="0"/>
                      </a:endParaRP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c>
                  <a:txBody>
                    <a:bodyPr/>
                    <a:lstStyle/>
                    <a:p>
                      <a:pPr marL="215900" algn="l" eaLnBrk="1" fontAlgn="auto" latinLnBrk="0" hangingPunct="1">
                        <a:lnSpc>
                          <a:spcPct val="100000"/>
                        </a:lnSpc>
                        <a:spcBef>
                          <a:spcPts val="345"/>
                        </a:spcBef>
                      </a:pPr>
                      <a:r>
                        <a:rPr lang="en-US" sz="1000" dirty="0" smtClean="0">
                          <a:solidFill>
                            <a:srgbClr val="414042"/>
                          </a:solidFill>
                          <a:latin typeface="Arial" panose="020B0604020202020204" pitchFamily="34" charset="0"/>
                          <a:cs typeface="Arial" panose="020B0604020202020204" pitchFamily="34" charset="0"/>
                        </a:rPr>
                        <a:t>1</a:t>
                      </a:r>
                      <a:r>
                        <a:rPr sz="1000" dirty="0" smtClean="0">
                          <a:solidFill>
                            <a:srgbClr val="414042"/>
                          </a:solidFill>
                          <a:latin typeface="Arial" panose="020B0604020202020204" pitchFamily="34" charset="0"/>
                          <a:cs typeface="Arial" panose="020B0604020202020204" pitchFamily="34" charset="0"/>
                        </a:rPr>
                        <a:t>GE</a:t>
                      </a:r>
                      <a:endParaRPr lang="en-US" sz="1000" dirty="0">
                        <a:solidFill>
                          <a:srgbClr val="414042"/>
                        </a:solidFill>
                        <a:latin typeface="Arial" panose="020B0604020202020204" pitchFamily="34" charset="0"/>
                        <a:cs typeface="Arial" panose="020B0604020202020204" pitchFamily="34" charset="0"/>
                      </a:endParaRP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c>
                  <a:txBody>
                    <a:bodyPr/>
                    <a:lstStyle/>
                    <a:p>
                      <a:pPr marL="215900" algn="l" eaLnBrk="1" fontAlgn="auto" latinLnBrk="0" hangingPunct="1">
                        <a:lnSpc>
                          <a:spcPct val="100000"/>
                        </a:lnSpc>
                        <a:spcBef>
                          <a:spcPts val="345"/>
                        </a:spcBef>
                        <a:buClrTx/>
                        <a:buSzTx/>
                        <a:buFontTx/>
                        <a:buNone/>
                      </a:pPr>
                      <a:r>
                        <a:rPr lang="en-US" altLang="zh-CN" sz="1000" dirty="0">
                          <a:solidFill>
                            <a:srgbClr val="414042"/>
                          </a:solidFill>
                          <a:latin typeface="Arial" panose="020B0604020202020204" pitchFamily="34" charset="0"/>
                          <a:cs typeface="Arial" panose="020B0604020202020204" pitchFamily="34" charset="0"/>
                          <a:sym typeface="+mn-ea"/>
                        </a:rPr>
                        <a:t>AC-DC power adaptor: DC12V/0.5A</a:t>
                      </a:r>
                    </a:p>
                  </a:txBody>
                  <a:tcPr marL="0" marR="0" marT="0" marB="0" anchor="ctr">
                    <a:lnL w="6350">
                      <a:solidFill>
                        <a:schemeClr val="tx1">
                          <a:lumMod val="65000"/>
                          <a:lumOff val="35000"/>
                        </a:schemeClr>
                      </a:solidFill>
                      <a:prstDash val="solid"/>
                    </a:lnL>
                    <a:lnR w="6350">
                      <a:solidFill>
                        <a:schemeClr val="tx1">
                          <a:lumMod val="65000"/>
                          <a:lumOff val="35000"/>
                        </a:schemeClr>
                      </a:solidFill>
                      <a:prstDash val="solid"/>
                    </a:lnR>
                    <a:lnT w="6350">
                      <a:solidFill>
                        <a:schemeClr val="tx1">
                          <a:lumMod val="65000"/>
                          <a:lumOff val="35000"/>
                        </a:schemeClr>
                      </a:solidFill>
                      <a:prstDash val="solid"/>
                    </a:lnT>
                    <a:lnB w="6350">
                      <a:solidFill>
                        <a:schemeClr val="tx1">
                          <a:lumMod val="65000"/>
                          <a:lumOff val="35000"/>
                        </a:schemeClr>
                      </a:solidFill>
                      <a:prstDash val="solid"/>
                    </a:lnB>
                    <a:solidFill>
                      <a:schemeClr val="bg1"/>
                    </a:solidFill>
                  </a:tcPr>
                </a:tc>
              </a:tr>
            </a:tbl>
          </a:graphicData>
        </a:graphic>
      </p:graphicFrame>
      <p:graphicFrame>
        <p:nvGraphicFramePr>
          <p:cNvPr id="5" name="object 2"/>
          <p:cNvGraphicFramePr>
            <a:graphicFrameLocks noGrp="1"/>
          </p:cNvGraphicFramePr>
          <p:nvPr>
            <p:custDataLst>
              <p:tags r:id="rId2"/>
            </p:custDataLst>
          </p:nvPr>
        </p:nvGraphicFramePr>
        <p:xfrm>
          <a:off x="358140" y="663444"/>
          <a:ext cx="3480730" cy="2677414"/>
        </p:xfrm>
        <a:graphic>
          <a:graphicData uri="http://schemas.openxmlformats.org/drawingml/2006/table">
            <a:tbl>
              <a:tblPr firstRow="1" bandRow="1">
                <a:tableStyleId>{2D5ABB26-0587-4C30-8999-92F81FD0307C}</a:tableStyleId>
              </a:tblPr>
              <a:tblGrid>
                <a:gridCol w="746760"/>
                <a:gridCol w="2733970"/>
              </a:tblGrid>
              <a:tr h="196850">
                <a:tc>
                  <a:txBody>
                    <a:bodyPr/>
                    <a:lstStyle/>
                    <a:p>
                      <a:pPr marL="71755" eaLnBrk="1" fontAlgn="auto" latinLnBrk="0" hangingPunct="1">
                        <a:lnSpc>
                          <a:spcPts val="1010"/>
                        </a:lnSpc>
                        <a:spcBef>
                          <a:spcPts val="300"/>
                        </a:spcBef>
                      </a:pPr>
                      <a:r>
                        <a:rPr sz="900" b="0" spc="-35" dirty="0">
                          <a:solidFill>
                            <a:srgbClr val="313130"/>
                          </a:solidFill>
                          <a:latin typeface="Arial" panose="020B0604020202020204" pitchFamily="34" charset="0"/>
                          <a:cs typeface="Arial" panose="020B0604020202020204" pitchFamily="34" charset="0"/>
                          <a:sym typeface="+mn-ea"/>
                        </a:rPr>
                        <a:t>Dimension</a:t>
                      </a:r>
                    </a:p>
                  </a:txBody>
                  <a:tcPr marL="0" marR="0" marT="0" marB="0" anchor="ctr">
                    <a:lnR w="19050">
                      <a:solidFill>
                        <a:srgbClr val="FFFFFF"/>
                      </a:solidFill>
                      <a:prstDash val="solid"/>
                    </a:lnR>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0" dirty="0" smtClean="0">
                          <a:solidFill>
                            <a:srgbClr val="313130"/>
                          </a:solidFill>
                          <a:latin typeface="Arial" panose="020B0604020202020204" pitchFamily="34" charset="0"/>
                          <a:ea typeface="+mn-ea"/>
                          <a:cs typeface="Calibri" panose="020F0502020204030204"/>
                          <a:sym typeface="+mn-ea"/>
                        </a:rPr>
                        <a:t>91</a:t>
                      </a:r>
                      <a:r>
                        <a:rPr sz="900" spc="10" dirty="0" smtClean="0">
                          <a:solidFill>
                            <a:srgbClr val="313130"/>
                          </a:solidFill>
                          <a:latin typeface="Arial" panose="020B0604020202020204" pitchFamily="34" charset="0"/>
                          <a:ea typeface="+mn-ea"/>
                          <a:cs typeface="Calibri" panose="020F0502020204030204"/>
                          <a:sym typeface="+mn-ea"/>
                        </a:rPr>
                        <a:t>mm×</a:t>
                      </a:r>
                      <a:r>
                        <a:rPr lang="en-US" sz="900" spc="10" dirty="0" smtClean="0">
                          <a:solidFill>
                            <a:srgbClr val="313130"/>
                          </a:solidFill>
                          <a:latin typeface="Arial" panose="020B0604020202020204" pitchFamily="34" charset="0"/>
                          <a:ea typeface="+mn-ea"/>
                          <a:cs typeface="Calibri" panose="020F0502020204030204"/>
                          <a:sym typeface="+mn-ea"/>
                        </a:rPr>
                        <a:t>91</a:t>
                      </a:r>
                      <a:r>
                        <a:rPr sz="900" spc="10" dirty="0" smtClean="0">
                          <a:solidFill>
                            <a:srgbClr val="313130"/>
                          </a:solidFill>
                          <a:latin typeface="Arial" panose="020B0604020202020204" pitchFamily="34" charset="0"/>
                          <a:ea typeface="+mn-ea"/>
                          <a:cs typeface="Calibri" panose="020F0502020204030204"/>
                          <a:sym typeface="+mn-ea"/>
                        </a:rPr>
                        <a:t>mm×</a:t>
                      </a:r>
                      <a:r>
                        <a:rPr lang="en-US" sz="900" spc="10" dirty="0" smtClean="0">
                          <a:solidFill>
                            <a:srgbClr val="313130"/>
                          </a:solidFill>
                          <a:latin typeface="Arial" panose="020B0604020202020204" pitchFamily="34" charset="0"/>
                          <a:ea typeface="+mn-ea"/>
                          <a:cs typeface="Calibri" panose="020F0502020204030204"/>
                          <a:sym typeface="+mn-ea"/>
                        </a:rPr>
                        <a:t>41</a:t>
                      </a:r>
                      <a:r>
                        <a:rPr sz="900" spc="10" dirty="0" smtClean="0">
                          <a:solidFill>
                            <a:srgbClr val="313130"/>
                          </a:solidFill>
                          <a:latin typeface="Arial" panose="020B0604020202020204" pitchFamily="34" charset="0"/>
                          <a:ea typeface="+mn-ea"/>
                          <a:cs typeface="Calibri" panose="020F0502020204030204"/>
                          <a:sym typeface="+mn-ea"/>
                        </a:rPr>
                        <a:t>m</a:t>
                      </a:r>
                      <a:r>
                        <a:rPr lang="en-US" sz="900" spc="10" dirty="0" smtClean="0">
                          <a:solidFill>
                            <a:srgbClr val="313130"/>
                          </a:solidFill>
                          <a:latin typeface="Arial" panose="020B0604020202020204" pitchFamily="34" charset="0"/>
                          <a:ea typeface="+mn-ea"/>
                          <a:cs typeface="Calibri" panose="020F0502020204030204"/>
                          <a:sym typeface="+mn-ea"/>
                        </a:rPr>
                        <a:t>m</a:t>
                      </a:r>
                      <a:r>
                        <a:rPr sz="900" spc="10" dirty="0" smtClean="0">
                          <a:solidFill>
                            <a:srgbClr val="313130"/>
                          </a:solidFill>
                          <a:latin typeface="Arial" panose="020B0604020202020204" pitchFamily="34" charset="0"/>
                          <a:ea typeface="+mn-ea"/>
                          <a:cs typeface="Calibri" panose="020F0502020204030204"/>
                          <a:sym typeface="+mn-ea"/>
                        </a:rPr>
                        <a:t>(L×W×H</a:t>
                      </a:r>
                      <a:r>
                        <a:rPr sz="900" spc="10" dirty="0">
                          <a:solidFill>
                            <a:srgbClr val="313130"/>
                          </a:solidFill>
                          <a:latin typeface="Arial" panose="020B0604020202020204" pitchFamily="34" charset="0"/>
                          <a:ea typeface="+mn-ea"/>
                          <a:cs typeface="Calibri" panose="020F0502020204030204"/>
                          <a:sym typeface="+mn-ea"/>
                        </a:rPr>
                        <a:t>)</a:t>
                      </a:r>
                    </a:p>
                  </a:txBody>
                  <a:tcPr marL="0" marR="0" marT="54610" marB="0" anchor="ctr">
                    <a:lnL w="19050">
                      <a:solidFill>
                        <a:srgbClr val="FFFFFF"/>
                      </a:solidFill>
                      <a:prstDash val="solid"/>
                    </a:lnL>
                    <a:lnB w="19050">
                      <a:solidFill>
                        <a:srgbClr val="FFFFFF"/>
                      </a:solidFill>
                      <a:prstDash val="solid"/>
                    </a:lnB>
                    <a:solidFill>
                      <a:srgbClr val="EEEEEE"/>
                    </a:solidFill>
                  </a:tcPr>
                </a:tc>
              </a:tr>
              <a:tr h="229235">
                <a:tc>
                  <a:txBody>
                    <a:bodyPr/>
                    <a:lstStyle/>
                    <a:p>
                      <a:pPr marL="71755" algn="l" eaLnBrk="1" fontAlgn="auto" latinLnBrk="0" hangingPunct="1">
                        <a:lnSpc>
                          <a:spcPts val="1010"/>
                        </a:lnSpc>
                        <a:spcBef>
                          <a:spcPts val="300"/>
                        </a:spcBef>
                        <a:buClrTx/>
                        <a:buSzTx/>
                        <a:buFontTx/>
                      </a:pPr>
                      <a:r>
                        <a:rPr sz="900" b="0" spc="-35" dirty="0">
                          <a:solidFill>
                            <a:srgbClr val="313130"/>
                          </a:solidFill>
                          <a:latin typeface="Arial" panose="020B0604020202020204" pitchFamily="34" charset="0"/>
                          <a:cs typeface="Arial" panose="020B0604020202020204" pitchFamily="34" charset="0"/>
                          <a:sym typeface="+mn-ea"/>
                        </a:rPr>
                        <a:t>Net weight</a:t>
                      </a: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0" dirty="0" smtClean="0">
                          <a:solidFill>
                            <a:srgbClr val="313130"/>
                          </a:solidFill>
                          <a:latin typeface="Arial" panose="020B0604020202020204" pitchFamily="34" charset="0"/>
                          <a:ea typeface="+mn-ea"/>
                          <a:cs typeface="Calibri" panose="020F0502020204030204"/>
                          <a:sym typeface="+mn-ea"/>
                        </a:rPr>
                        <a:t>170</a:t>
                      </a:r>
                      <a:r>
                        <a:rPr sz="900" spc="10" dirty="0" smtClean="0">
                          <a:solidFill>
                            <a:srgbClr val="313130"/>
                          </a:solidFill>
                          <a:latin typeface="Arial" panose="020B0604020202020204" pitchFamily="34" charset="0"/>
                          <a:ea typeface="+mn-ea"/>
                          <a:cs typeface="Calibri" panose="020F0502020204030204"/>
                          <a:sym typeface="+mn-ea"/>
                        </a:rPr>
                        <a:t>g</a:t>
                      </a:r>
                      <a:endParaRPr sz="900" spc="10" dirty="0">
                        <a:solidFill>
                          <a:srgbClr val="313130"/>
                        </a:solidFill>
                        <a:latin typeface="Arial" panose="020B0604020202020204" pitchFamily="34" charset="0"/>
                        <a:ea typeface="+mn-ea"/>
                        <a:cs typeface="Calibri" panose="020F0502020204030204"/>
                        <a:sym typeface="+mn-ea"/>
                      </a:endParaRPr>
                    </a:p>
                  </a:txBody>
                  <a:tcPr marL="0" marR="0" marT="53975"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438150">
                <a:tc>
                  <a:txBody>
                    <a:bodyPr/>
                    <a:lstStyle/>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Operating condition</a:t>
                      </a:r>
                      <a:endParaRPr sz="900" b="0" spc="-35" dirty="0">
                        <a:solidFill>
                          <a:srgbClr val="313130"/>
                        </a:solidFill>
                        <a:latin typeface="Arial" panose="020B0604020202020204" pitchFamily="34" charset="0"/>
                        <a:cs typeface="Arial" panose="020B0604020202020204" pitchFamily="34" charset="0"/>
                        <a:sym typeface="+mn-ea"/>
                      </a:endParaRPr>
                    </a:p>
                  </a:txBody>
                  <a:tcPr marL="0" marR="0" marT="5715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sz="900" spc="10" dirty="0">
                          <a:solidFill>
                            <a:srgbClr val="313130"/>
                          </a:solidFill>
                          <a:latin typeface="Arial" panose="020B0604020202020204" pitchFamily="34" charset="0"/>
                          <a:ea typeface="+mn-ea"/>
                          <a:cs typeface="Calibri" panose="020F0502020204030204"/>
                        </a:rPr>
                        <a:t>Operating temp: </a:t>
                      </a:r>
                      <a:r>
                        <a:rPr lang="en-US" sz="900" spc="10" dirty="0" smtClean="0">
                          <a:solidFill>
                            <a:srgbClr val="313130"/>
                          </a:solidFill>
                          <a:latin typeface="Arial" panose="020B0604020202020204" pitchFamily="34" charset="0"/>
                          <a:ea typeface="+mn-ea"/>
                          <a:cs typeface="Calibri" panose="020F0502020204030204"/>
                        </a:rPr>
                        <a:t>-10</a:t>
                      </a:r>
                      <a:r>
                        <a:rPr sz="900" spc="10" dirty="0" smtClean="0">
                          <a:solidFill>
                            <a:srgbClr val="313130"/>
                          </a:solidFill>
                          <a:latin typeface="Arial" panose="020B0604020202020204" pitchFamily="34" charset="0"/>
                          <a:ea typeface="+mn-ea"/>
                          <a:cs typeface="Calibri" panose="020F0502020204030204"/>
                        </a:rPr>
                        <a:t> </a:t>
                      </a:r>
                      <a:r>
                        <a:rPr sz="900" spc="10" dirty="0">
                          <a:solidFill>
                            <a:srgbClr val="313130"/>
                          </a:solidFill>
                          <a:latin typeface="Arial" panose="020B0604020202020204" pitchFamily="34" charset="0"/>
                          <a:ea typeface="+mn-ea"/>
                          <a:cs typeface="Calibri" panose="020F0502020204030204"/>
                        </a:rPr>
                        <a:t>~ </a:t>
                      </a:r>
                      <a:r>
                        <a:rPr sz="900" spc="10" dirty="0" smtClean="0">
                          <a:solidFill>
                            <a:srgbClr val="313130"/>
                          </a:solidFill>
                          <a:latin typeface="Arial" panose="020B0604020202020204" pitchFamily="34" charset="0"/>
                          <a:ea typeface="+mn-ea"/>
                          <a:cs typeface="Calibri" panose="020F0502020204030204"/>
                        </a:rPr>
                        <a:t>+</a:t>
                      </a:r>
                      <a:r>
                        <a:rPr lang="en-US" sz="900" spc="10" dirty="0" smtClean="0">
                          <a:solidFill>
                            <a:srgbClr val="313130"/>
                          </a:solidFill>
                          <a:latin typeface="Arial" panose="020B0604020202020204" pitchFamily="34" charset="0"/>
                          <a:ea typeface="+mn-ea"/>
                          <a:cs typeface="Calibri" panose="020F0502020204030204"/>
                        </a:rPr>
                        <a:t>55</a:t>
                      </a:r>
                      <a:r>
                        <a:rPr sz="900" spc="10" dirty="0" smtClean="0">
                          <a:solidFill>
                            <a:srgbClr val="313130"/>
                          </a:solidFill>
                          <a:latin typeface="Arial" panose="020B0604020202020204" pitchFamily="34" charset="0"/>
                          <a:ea typeface="+mn-ea"/>
                          <a:cs typeface="Calibri" panose="020F0502020204030204"/>
                        </a:rPr>
                        <a:t>°C</a:t>
                      </a:r>
                      <a:endParaRPr sz="900" spc="10" dirty="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sz="900" spc="10" dirty="0">
                          <a:solidFill>
                            <a:srgbClr val="313130"/>
                          </a:solidFill>
                          <a:latin typeface="Arial" panose="020B0604020202020204" pitchFamily="34" charset="0"/>
                          <a:ea typeface="+mn-ea"/>
                          <a:cs typeface="Calibri" panose="020F0502020204030204"/>
                        </a:rPr>
                        <a:t>Operating humidity: </a:t>
                      </a:r>
                      <a:r>
                        <a:rPr lang="en-US" sz="900" spc="10" dirty="0">
                          <a:solidFill>
                            <a:srgbClr val="313130"/>
                          </a:solidFill>
                          <a:latin typeface="Arial" panose="020B0604020202020204" pitchFamily="34" charset="0"/>
                          <a:ea typeface="+mn-ea"/>
                          <a:cs typeface="Calibri" panose="020F0502020204030204"/>
                        </a:rPr>
                        <a:t>10</a:t>
                      </a:r>
                      <a:r>
                        <a:rPr sz="900" spc="10" dirty="0" smtClean="0">
                          <a:solidFill>
                            <a:srgbClr val="313130"/>
                          </a:solidFill>
                          <a:latin typeface="Arial" panose="020B0604020202020204" pitchFamily="34" charset="0"/>
                          <a:ea typeface="+mn-ea"/>
                          <a:cs typeface="Calibri" panose="020F0502020204030204"/>
                        </a:rPr>
                        <a:t> </a:t>
                      </a:r>
                      <a:r>
                        <a:rPr sz="900" spc="10" dirty="0">
                          <a:solidFill>
                            <a:srgbClr val="313130"/>
                          </a:solidFill>
                          <a:latin typeface="Arial" panose="020B0604020202020204" pitchFamily="34" charset="0"/>
                          <a:ea typeface="+mn-ea"/>
                          <a:cs typeface="Calibri" panose="020F0502020204030204"/>
                        </a:rPr>
                        <a:t>~ 90% (non-condensed)</a:t>
                      </a: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407035">
                <a:tc>
                  <a:txBody>
                    <a:bodyPr/>
                    <a:lstStyle/>
                    <a:p>
                      <a:pPr marL="71755" algn="l">
                        <a:lnSpc>
                          <a:spcPts val="1010"/>
                        </a:lnSpc>
                        <a:spcBef>
                          <a:spcPts val="300"/>
                        </a:spcBef>
                        <a:buClrTx/>
                        <a:buSzTx/>
                        <a:buFontTx/>
                        <a:buNone/>
                      </a:pPr>
                      <a:r>
                        <a:rPr sz="900" spc="-35" dirty="0">
                          <a:solidFill>
                            <a:srgbClr val="313130"/>
                          </a:solidFill>
                          <a:latin typeface="Arial" panose="020B0604020202020204" pitchFamily="34" charset="0"/>
                          <a:cs typeface="Arial" panose="020B0604020202020204" pitchFamily="34" charset="0"/>
                          <a:sym typeface="+mn-ea"/>
                        </a:rPr>
                        <a:t>Storing condition</a:t>
                      </a: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sz="900" spc="10" dirty="0">
                          <a:solidFill>
                            <a:srgbClr val="313130"/>
                          </a:solidFill>
                          <a:latin typeface="Arial" panose="020B0604020202020204" pitchFamily="34" charset="0"/>
                          <a:ea typeface="+mn-ea"/>
                          <a:cs typeface="Calibri" panose="020F0502020204030204"/>
                          <a:sym typeface="+mn-ea"/>
                        </a:rPr>
                        <a:t>Storing temp: -30 ~ </a:t>
                      </a:r>
                      <a:r>
                        <a:rPr sz="900" spc="10" dirty="0" smtClean="0">
                          <a:solidFill>
                            <a:srgbClr val="313130"/>
                          </a:solidFill>
                          <a:latin typeface="Arial" panose="020B0604020202020204" pitchFamily="34" charset="0"/>
                          <a:ea typeface="+mn-ea"/>
                          <a:cs typeface="Calibri" panose="020F0502020204030204"/>
                          <a:sym typeface="+mn-ea"/>
                        </a:rPr>
                        <a:t>+</a:t>
                      </a:r>
                      <a:r>
                        <a:rPr lang="en-US" sz="900" spc="10" dirty="0" smtClean="0">
                          <a:solidFill>
                            <a:srgbClr val="313130"/>
                          </a:solidFill>
                          <a:latin typeface="Arial" panose="020B0604020202020204" pitchFamily="34" charset="0"/>
                          <a:ea typeface="+mn-ea"/>
                          <a:cs typeface="Calibri" panose="020F0502020204030204"/>
                          <a:sym typeface="+mn-ea"/>
                        </a:rPr>
                        <a:t>60</a:t>
                      </a:r>
                      <a:r>
                        <a:rPr sz="900" spc="10" dirty="0" smtClean="0">
                          <a:solidFill>
                            <a:srgbClr val="313130"/>
                          </a:solidFill>
                          <a:latin typeface="Arial" panose="020B0604020202020204" pitchFamily="34" charset="0"/>
                          <a:ea typeface="+mn-ea"/>
                          <a:cs typeface="Calibri" panose="020F0502020204030204"/>
                          <a:sym typeface="+mn-ea"/>
                        </a:rPr>
                        <a:t>°C</a:t>
                      </a:r>
                      <a:endParaRPr sz="900" spc="10" dirty="0">
                        <a:solidFill>
                          <a:srgbClr val="313130"/>
                        </a:solidFill>
                        <a:latin typeface="Arial" panose="020B0604020202020204" pitchFamily="34" charset="0"/>
                        <a:ea typeface="+mn-ea"/>
                        <a:cs typeface="Calibri" panose="020F0502020204030204"/>
                        <a:sym typeface="+mn-ea"/>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sz="900" spc="10" dirty="0">
                          <a:solidFill>
                            <a:srgbClr val="313130"/>
                          </a:solidFill>
                          <a:latin typeface="Arial" panose="020B0604020202020204" pitchFamily="34" charset="0"/>
                          <a:ea typeface="+mn-ea"/>
                          <a:cs typeface="Calibri" panose="020F0502020204030204"/>
                          <a:sym typeface="+mn-ea"/>
                        </a:rPr>
                        <a:t>Storing humidity: </a:t>
                      </a:r>
                      <a:r>
                        <a:rPr lang="en-US" sz="900" spc="10" dirty="0">
                          <a:solidFill>
                            <a:srgbClr val="313130"/>
                          </a:solidFill>
                          <a:latin typeface="Arial" panose="020B0604020202020204" pitchFamily="34" charset="0"/>
                          <a:ea typeface="+mn-ea"/>
                          <a:cs typeface="Calibri" panose="020F0502020204030204"/>
                          <a:sym typeface="+mn-ea"/>
                        </a:rPr>
                        <a:t>10</a:t>
                      </a:r>
                      <a:r>
                        <a:rPr sz="900" spc="10" dirty="0" smtClean="0">
                          <a:solidFill>
                            <a:srgbClr val="313130"/>
                          </a:solidFill>
                          <a:latin typeface="Arial" panose="020B0604020202020204" pitchFamily="34" charset="0"/>
                          <a:ea typeface="+mn-ea"/>
                          <a:cs typeface="Calibri" panose="020F0502020204030204"/>
                          <a:sym typeface="+mn-ea"/>
                        </a:rPr>
                        <a:t> </a:t>
                      </a:r>
                      <a:r>
                        <a:rPr sz="900" spc="10" dirty="0">
                          <a:solidFill>
                            <a:srgbClr val="313130"/>
                          </a:solidFill>
                          <a:latin typeface="Arial" panose="020B0604020202020204" pitchFamily="34" charset="0"/>
                          <a:ea typeface="+mn-ea"/>
                          <a:cs typeface="Calibri" panose="020F0502020204030204"/>
                          <a:sym typeface="+mn-ea"/>
                        </a:rPr>
                        <a:t>~ 90%  (non-condensed)</a:t>
                      </a: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385445">
                <a:tc>
                  <a:txBody>
                    <a:bodyPr/>
                    <a:lstStyle/>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Power adapter</a:t>
                      </a: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0" dirty="0">
                          <a:solidFill>
                            <a:srgbClr val="313130"/>
                          </a:solidFill>
                          <a:latin typeface="Arial" panose="020B0604020202020204" pitchFamily="34" charset="0"/>
                          <a:ea typeface="+mn-ea"/>
                          <a:cs typeface="Calibri" panose="020F0502020204030204"/>
                          <a:sym typeface="+mn-ea"/>
                        </a:rPr>
                        <a:t>DC </a:t>
                      </a:r>
                      <a:r>
                        <a:rPr sz="900" spc="10" dirty="0" smtClean="0">
                          <a:solidFill>
                            <a:srgbClr val="313130"/>
                          </a:solidFill>
                          <a:latin typeface="Arial" panose="020B0604020202020204" pitchFamily="34" charset="0"/>
                          <a:ea typeface="+mn-ea"/>
                          <a:cs typeface="Calibri" panose="020F0502020204030204"/>
                          <a:sym typeface="+mn-ea"/>
                        </a:rPr>
                        <a:t>12V,</a:t>
                      </a:r>
                      <a:r>
                        <a:rPr lang="en-US" sz="900" spc="10" dirty="0" smtClean="0">
                          <a:solidFill>
                            <a:srgbClr val="313130"/>
                          </a:solidFill>
                          <a:latin typeface="Arial" panose="020B0604020202020204" pitchFamily="34" charset="0"/>
                          <a:ea typeface="+mn-ea"/>
                          <a:cs typeface="Calibri" panose="020F0502020204030204"/>
                          <a:sym typeface="+mn-ea"/>
                        </a:rPr>
                        <a:t> 0.5</a:t>
                      </a:r>
                      <a:r>
                        <a:rPr sz="900" spc="10" dirty="0" smtClean="0">
                          <a:solidFill>
                            <a:srgbClr val="313130"/>
                          </a:solidFill>
                          <a:latin typeface="Arial" panose="020B0604020202020204" pitchFamily="34" charset="0"/>
                          <a:ea typeface="+mn-ea"/>
                          <a:cs typeface="Calibri" panose="020F0502020204030204"/>
                          <a:sym typeface="+mn-ea"/>
                        </a:rPr>
                        <a:t>A</a:t>
                      </a:r>
                      <a:r>
                        <a:rPr sz="900" spc="10" dirty="0">
                          <a:solidFill>
                            <a:srgbClr val="313130"/>
                          </a:solidFill>
                          <a:latin typeface="Arial" panose="020B0604020202020204" pitchFamily="34" charset="0"/>
                          <a:ea typeface="+mn-ea"/>
                          <a:cs typeface="Calibri" panose="020F0502020204030204"/>
                          <a:sym typeface="+mn-ea"/>
                        </a:rPr>
                        <a:t>, external AC-DC</a:t>
                      </a:r>
                      <a:r>
                        <a:rPr lang="en-US" sz="900" spc="10" dirty="0">
                          <a:solidFill>
                            <a:srgbClr val="313130"/>
                          </a:solidFill>
                          <a:latin typeface="Arial" panose="020B0604020202020204" pitchFamily="34" charset="0"/>
                          <a:ea typeface="+mn-ea"/>
                          <a:cs typeface="Calibri" panose="020F0502020204030204"/>
                          <a:sym typeface="+mn-ea"/>
                        </a:rPr>
                        <a:t> </a:t>
                      </a:r>
                      <a:r>
                        <a:rPr sz="900" spc="10" dirty="0">
                          <a:solidFill>
                            <a:srgbClr val="313130"/>
                          </a:solidFill>
                          <a:latin typeface="Arial" panose="020B0604020202020204" pitchFamily="34" charset="0"/>
                          <a:ea typeface="+mn-ea"/>
                          <a:cs typeface="Calibri" panose="020F0502020204030204"/>
                          <a:sym typeface="+mn-ea"/>
                        </a:rPr>
                        <a:t>power adaptor</a:t>
                      </a: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88925">
                <a:tc>
                  <a:txBody>
                    <a:bodyPr/>
                    <a:lstStyle/>
                    <a:p>
                      <a:pPr marL="71755" algn="l">
                        <a:lnSpc>
                          <a:spcPts val="1010"/>
                        </a:lnSpc>
                        <a:spcBef>
                          <a:spcPts val="300"/>
                        </a:spcBef>
                        <a:buClrTx/>
                        <a:buSzTx/>
                        <a:buFontTx/>
                      </a:pPr>
                      <a:r>
                        <a:rPr sz="900" spc="-35" dirty="0">
                          <a:solidFill>
                            <a:srgbClr val="313130"/>
                          </a:solidFill>
                          <a:latin typeface="Arial" panose="020B0604020202020204" pitchFamily="34" charset="0"/>
                          <a:cs typeface="Arial" panose="020B0604020202020204" pitchFamily="34" charset="0"/>
                          <a:sym typeface="+mn-ea"/>
                        </a:rPr>
                        <a:t>Power supply</a:t>
                      </a: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sz="900" spc="10" dirty="0" smtClean="0">
                          <a:solidFill>
                            <a:srgbClr val="313130"/>
                          </a:solidFill>
                          <a:latin typeface="Arial" panose="020B0604020202020204" pitchFamily="34" charset="0"/>
                          <a:ea typeface="+mn-ea"/>
                          <a:cs typeface="Calibri" panose="020F0502020204030204"/>
                          <a:sym typeface="+mn-ea"/>
                        </a:rPr>
                        <a:t>≤</a:t>
                      </a:r>
                      <a:r>
                        <a:rPr lang="en-US" sz="900" spc="10" dirty="0" smtClean="0">
                          <a:solidFill>
                            <a:srgbClr val="313130"/>
                          </a:solidFill>
                          <a:latin typeface="Arial" panose="020B0604020202020204" pitchFamily="34" charset="0"/>
                          <a:ea typeface="+mn-ea"/>
                          <a:cs typeface="Calibri" panose="020F0502020204030204"/>
                          <a:sym typeface="+mn-ea"/>
                        </a:rPr>
                        <a:t>4</a:t>
                      </a:r>
                      <a:r>
                        <a:rPr sz="900" spc="10" dirty="0" smtClean="0">
                          <a:solidFill>
                            <a:srgbClr val="313130"/>
                          </a:solidFill>
                          <a:latin typeface="Arial" panose="020B0604020202020204" pitchFamily="34" charset="0"/>
                          <a:ea typeface="+mn-ea"/>
                          <a:cs typeface="Calibri" panose="020F0502020204030204"/>
                          <a:sym typeface="+mn-ea"/>
                        </a:rPr>
                        <a:t>W</a:t>
                      </a:r>
                      <a:endParaRPr sz="900" spc="10" dirty="0">
                        <a:solidFill>
                          <a:srgbClr val="313130"/>
                        </a:solidFill>
                        <a:latin typeface="Arial" panose="020B0604020202020204" pitchFamily="34" charset="0"/>
                        <a:ea typeface="+mn-ea"/>
                        <a:cs typeface="Calibri" panose="020F0502020204030204"/>
                        <a:sym typeface="+mn-ea"/>
                      </a:endParaRPr>
                    </a:p>
                  </a:txBody>
                  <a:tcPr marL="0" marR="0" marT="55244"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38760">
                <a:tc>
                  <a:txBody>
                    <a:bodyPr/>
                    <a:lstStyle/>
                    <a:p>
                      <a:pPr marL="71755" algn="l" eaLnBrk="1" fontAlgn="auto" latinLnBrk="0" hangingPunct="1">
                        <a:lnSpc>
                          <a:spcPts val="1010"/>
                        </a:lnSpc>
                        <a:spcBef>
                          <a:spcPts val="300"/>
                        </a:spcBef>
                        <a:buClrTx/>
                        <a:buSzTx/>
                        <a:buFontTx/>
                      </a:pPr>
                      <a:r>
                        <a:rPr sz="900" spc="-35" dirty="0" smtClean="0">
                          <a:solidFill>
                            <a:srgbClr val="313130"/>
                          </a:solidFill>
                          <a:latin typeface="Arial" panose="020B0604020202020204" pitchFamily="34" charset="0"/>
                          <a:cs typeface="Arial" panose="020B0604020202020204" pitchFamily="34" charset="0"/>
                        </a:rPr>
                        <a:t>Interface</a:t>
                      </a:r>
                      <a:r>
                        <a:rPr lang="en-US" sz="900" spc="-35" dirty="0" smtClean="0">
                          <a:solidFill>
                            <a:srgbClr val="313130"/>
                          </a:solidFill>
                          <a:latin typeface="Arial" panose="020B0604020202020204" pitchFamily="34" charset="0"/>
                          <a:cs typeface="Arial" panose="020B0604020202020204" pitchFamily="34" charset="0"/>
                        </a:rPr>
                        <a:t>s</a:t>
                      </a:r>
                      <a:endParaRPr sz="900" spc="-35" dirty="0">
                        <a:solidFill>
                          <a:srgbClr val="313130"/>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0" dirty="0" smtClean="0">
                          <a:solidFill>
                            <a:srgbClr val="313130"/>
                          </a:solidFill>
                          <a:latin typeface="Arial" panose="020B0604020202020204" pitchFamily="34" charset="0"/>
                          <a:ea typeface="+mn-ea"/>
                          <a:cs typeface="Calibri" panose="020F0502020204030204"/>
                          <a:sym typeface="+mn-ea"/>
                        </a:rPr>
                        <a:t>1</a:t>
                      </a:r>
                      <a:r>
                        <a:rPr sz="900" spc="10" dirty="0" smtClean="0">
                          <a:solidFill>
                            <a:srgbClr val="313130"/>
                          </a:solidFill>
                          <a:latin typeface="Arial" panose="020B0604020202020204" pitchFamily="34" charset="0"/>
                          <a:ea typeface="+mn-ea"/>
                          <a:cs typeface="Calibri" panose="020F0502020204030204"/>
                          <a:sym typeface="+mn-ea"/>
                        </a:rPr>
                        <a:t>GE</a:t>
                      </a:r>
                      <a:endParaRPr lang="en-US" sz="900" spc="10" dirty="0">
                        <a:solidFill>
                          <a:srgbClr val="313130"/>
                        </a:solidFill>
                        <a:latin typeface="Arial" panose="020B0604020202020204" pitchFamily="34" charset="0"/>
                        <a:ea typeface="+mn-ea"/>
                        <a:cs typeface="Calibri" panose="020F0502020204030204"/>
                        <a:sym typeface="+mn-ea"/>
                      </a:endParaRPr>
                    </a:p>
                  </a:txBody>
                  <a:tcPr marL="0" marR="0" marT="53975"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38760">
                <a:tc>
                  <a:txBody>
                    <a:bodyPr/>
                    <a:lstStyle/>
                    <a:p>
                      <a:pPr marL="71755" algn="l" eaLnBrk="1" fontAlgn="auto" latinLnBrk="0" hangingPunct="1">
                        <a:lnSpc>
                          <a:spcPts val="1010"/>
                        </a:lnSpc>
                        <a:spcBef>
                          <a:spcPts val="300"/>
                        </a:spcBef>
                        <a:buClrTx/>
                        <a:buSzTx/>
                        <a:buFontTx/>
                        <a:buNone/>
                      </a:pPr>
                      <a:r>
                        <a:rPr lang="en-US" altLang="zh-CN" sz="900" spc="-35" dirty="0">
                          <a:solidFill>
                            <a:srgbClr val="313130"/>
                          </a:solidFill>
                          <a:latin typeface="Arial" panose="020B0604020202020204" pitchFamily="34" charset="0"/>
                          <a:cs typeface="Arial" panose="020B0604020202020204" pitchFamily="34" charset="0"/>
                        </a:rPr>
                        <a:t>Button</a:t>
                      </a: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en-US" sz="900" spc="10" dirty="0">
                          <a:solidFill>
                            <a:srgbClr val="313130"/>
                          </a:solidFill>
                          <a:latin typeface="Arial" panose="020B0604020202020204" pitchFamily="34" charset="0"/>
                          <a:ea typeface="+mn-ea"/>
                          <a:cs typeface="Calibri" panose="020F0502020204030204"/>
                          <a:sym typeface="+mn-ea"/>
                        </a:rPr>
                        <a:t>RST</a:t>
                      </a:r>
                    </a:p>
                  </a:txBody>
                  <a:tcPr marL="0" marR="0" marT="53975"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r h="238760">
                <a:tc>
                  <a:txBody>
                    <a:bodyPr/>
                    <a:lstStyle/>
                    <a:p>
                      <a:pPr marL="71755" algn="l">
                        <a:lnSpc>
                          <a:spcPts val="1005"/>
                        </a:lnSpc>
                        <a:spcBef>
                          <a:spcPts val="345"/>
                        </a:spcBef>
                        <a:buClrTx/>
                        <a:buSzTx/>
                        <a:buFontTx/>
                        <a:tabLst>
                          <a:tab pos="120650" algn="l"/>
                        </a:tabLst>
                      </a:pPr>
                      <a:r>
                        <a:rPr sz="900" dirty="0" smtClean="0">
                          <a:solidFill>
                            <a:srgbClr val="313130"/>
                          </a:solidFill>
                          <a:latin typeface="Arial" panose="020B0604020202020204" pitchFamily="34" charset="0"/>
                          <a:cs typeface="Arial" panose="020B0604020202020204" pitchFamily="34" charset="0"/>
                        </a:rPr>
                        <a:t>Indicators</a:t>
                      </a:r>
                      <a:endParaRPr sz="900" dirty="0">
                        <a:solidFill>
                          <a:srgbClr val="313130"/>
                        </a:solidFill>
                        <a:latin typeface="Arial" panose="020B0604020202020204" pitchFamily="34" charset="0"/>
                        <a:cs typeface="Arial" panose="020B0604020202020204" pitchFamily="34" charset="0"/>
                      </a:endParaRPr>
                    </a:p>
                  </a:txBody>
                  <a:tcPr marL="0" marR="0" marT="0" marB="0" anchor="ctr">
                    <a:lnR w="19050">
                      <a:solidFill>
                        <a:srgbClr val="FFFFFF"/>
                      </a:solidFill>
                      <a:prstDash val="soli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sz="900" spc="10" dirty="0" smtClean="0">
                          <a:solidFill>
                            <a:srgbClr val="313130"/>
                          </a:solidFill>
                          <a:latin typeface="Arial" panose="020B0604020202020204" pitchFamily="34" charset="0"/>
                          <a:ea typeface="+mn-ea"/>
                          <a:cs typeface="Calibri" panose="020F0502020204030204"/>
                          <a:sym typeface="+mn-ea"/>
                        </a:rPr>
                        <a:t>REG/LOS, LINK/ACT, SYS</a:t>
                      </a:r>
                    </a:p>
                  </a:txBody>
                  <a:tcPr marL="0" marR="0" marT="0" marB="0" anchor="ctr">
                    <a:lnL w="19050">
                      <a:solidFill>
                        <a:srgbClr val="FFFFFF"/>
                      </a:solidFill>
                      <a:prstDash val="solid"/>
                    </a:lnL>
                    <a:lnT w="19050">
                      <a:solidFill>
                        <a:srgbClr val="FFFFFF"/>
                      </a:solidFill>
                      <a:prstDash val="solid"/>
                    </a:lnT>
                    <a:lnB w="19050">
                      <a:solidFill>
                        <a:srgbClr val="FFFFFF"/>
                      </a:solidFill>
                      <a:prstDash val="solid"/>
                    </a:lnB>
                    <a:solidFill>
                      <a:srgbClr val="EEEEEE"/>
                    </a:solidFill>
                  </a:tcPr>
                </a:tc>
              </a:tr>
            </a:tbl>
          </a:graphicData>
        </a:graphic>
      </p:graphicFrame>
      <p:sp>
        <p:nvSpPr>
          <p:cNvPr id="6" name="圆角矩形 5"/>
          <p:cNvSpPr/>
          <p:nvPr/>
        </p:nvSpPr>
        <p:spPr>
          <a:xfrm>
            <a:off x="358140" y="379436"/>
            <a:ext cx="3500120" cy="2698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83565" y="361022"/>
            <a:ext cx="1833880" cy="306705"/>
          </a:xfrm>
          <a:prstGeom prst="rect">
            <a:avLst/>
          </a:prstGeom>
          <a:noFill/>
        </p:spPr>
        <p:txBody>
          <a:bodyPr wrap="none" rtlCol="0">
            <a:spAutoFit/>
          </a:bodyPr>
          <a:lstStyle/>
          <a:p>
            <a:pPr algn="l"/>
            <a:r>
              <a:rPr lang="zh-CN" altLang="en-US" sz="1400">
                <a:solidFill>
                  <a:schemeClr val="bg1"/>
                </a:solidFill>
                <a:latin typeface="Arial" panose="020B0604020202020204" pitchFamily="34" charset="0"/>
                <a:cs typeface="Arial" panose="020B0604020202020204" pitchFamily="34" charset="0"/>
              </a:rPr>
              <a:t>Hardware Parameter</a:t>
            </a:r>
          </a:p>
        </p:txBody>
      </p:sp>
      <p:sp>
        <p:nvSpPr>
          <p:cNvPr id="11" name="椭圆 10"/>
          <p:cNvSpPr/>
          <p:nvPr/>
        </p:nvSpPr>
        <p:spPr>
          <a:xfrm>
            <a:off x="448945" y="460375"/>
            <a:ext cx="108000"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object 2"/>
          <p:cNvGraphicFramePr>
            <a:graphicFrameLocks noGrp="1"/>
          </p:cNvGraphicFramePr>
          <p:nvPr>
            <p:custDataLst>
              <p:tags r:id="rId3"/>
            </p:custDataLst>
          </p:nvPr>
        </p:nvGraphicFramePr>
        <p:xfrm>
          <a:off x="342900" y="3636645"/>
          <a:ext cx="3486150" cy="1549872"/>
        </p:xfrm>
        <a:graphic>
          <a:graphicData uri="http://schemas.openxmlformats.org/drawingml/2006/table">
            <a:tbl>
              <a:tblPr firstRow="1" bandRow="1">
                <a:tableStyleId>{2D5ABB26-0587-4C30-8999-92F81FD0307C}</a:tableStyleId>
              </a:tblPr>
              <a:tblGrid>
                <a:gridCol w="813435"/>
                <a:gridCol w="2672715"/>
              </a:tblGrid>
              <a:tr h="1201420">
                <a:tc>
                  <a:txBody>
                    <a:bodyPr/>
                    <a:lstStyle/>
                    <a:p>
                      <a:pPr marL="71755" eaLnBrk="1" fontAlgn="auto" latinLnBrk="0" hangingPunct="1">
                        <a:lnSpc>
                          <a:spcPts val="1010"/>
                        </a:lnSpc>
                        <a:spcBef>
                          <a:spcPts val="300"/>
                        </a:spcBef>
                      </a:pPr>
                      <a:r>
                        <a:rPr sz="900" b="0" spc="-35" dirty="0">
                          <a:solidFill>
                            <a:srgbClr val="313130"/>
                          </a:solidFill>
                          <a:latin typeface="Arial" panose="020B0604020202020204" pitchFamily="34" charset="0"/>
                          <a:cs typeface="Arial" panose="020B0604020202020204" pitchFamily="34" charset="0"/>
                          <a:sym typeface="+mn-ea"/>
                        </a:rPr>
                        <a:t>PON interface</a:t>
                      </a:r>
                    </a:p>
                  </a:txBody>
                  <a:tcPr marL="0" marR="0" marT="54610" marB="0" anchor="ctr">
                    <a:lnR w="19050">
                      <a:solidFill>
                        <a:srgbClr val="FFFFFF"/>
                      </a:solidFill>
                      <a:prstDash val="solid"/>
                    </a:lnR>
                    <a:lnB w="19050">
                      <a:solidFill>
                        <a:srgbClr val="FFFFFF"/>
                      </a:solidFill>
                      <a:prstDash val="solid"/>
                    </a:lnB>
                    <a:solidFill>
                      <a:schemeClr val="bg1">
                        <a:lumMod val="95000"/>
                      </a:schemeClr>
                    </a:solidFill>
                  </a:tcPr>
                </a:tc>
                <a:tc>
                  <a:txBody>
                    <a:bodyPr/>
                    <a:lstStyle/>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1 XPON port(EPON PX20+ &amp; GPON Class B+)</a:t>
                      </a: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SC single mode, SC/UPC connector</a:t>
                      </a: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TX optical power: 0～+4dBm</a:t>
                      </a: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RX sensitivity: -27dBm</a:t>
                      </a: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Overload optical power: -3dBm(EPON) or  -8dBm(GPON)</a:t>
                      </a: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Transmission distance: 20KM</a:t>
                      </a:r>
                    </a:p>
                    <a:p>
                      <a:pPr marL="144145" marR="19685" indent="-71755" algn="l" defTabSz="914400" eaLnBrk="1" fontAlgn="auto" latinLnBrk="0" hangingPunct="1">
                        <a:lnSpc>
                          <a:spcPct val="115000"/>
                        </a:lnSpc>
                        <a:spcBef>
                          <a:spcPts val="0"/>
                        </a:spcBef>
                        <a:buClrTx/>
                        <a:buSzTx/>
                        <a:buFontTx/>
                        <a:buChar char="•"/>
                        <a:tabLst>
                          <a:tab pos="121285" algn="l"/>
                        </a:tabLst>
                      </a:pPr>
                      <a:r>
                        <a:rPr lang="en-US" altLang="zh-CN" sz="900" spc="15" dirty="0" smtClean="0">
                          <a:solidFill>
                            <a:srgbClr val="313130"/>
                          </a:solidFill>
                          <a:latin typeface="Arial" panose="020B0604020202020204" pitchFamily="34" charset="0"/>
                          <a:cs typeface="Calibri" panose="020F0502020204030204"/>
                        </a:rPr>
                        <a:t>Wavelength: TX 1310nm, RX1490nm</a:t>
                      </a:r>
                    </a:p>
                  </a:txBody>
                  <a:tcPr marL="0" marR="0" marT="0" marB="0" anchor="ctr">
                    <a:lnL w="19050">
                      <a:solidFill>
                        <a:srgbClr val="FFFFFF"/>
                      </a:solidFill>
                      <a:prstDash val="solid"/>
                    </a:lnL>
                    <a:lnB w="19050">
                      <a:solidFill>
                        <a:srgbClr val="FFFFFF"/>
                      </a:solidFill>
                      <a:prstDash val="solid"/>
                    </a:lnB>
                    <a:solidFill>
                      <a:schemeClr val="bg1">
                        <a:lumMod val="95000"/>
                      </a:schemeClr>
                    </a:solidFill>
                  </a:tcPr>
                </a:tc>
              </a:tr>
              <a:tr h="28800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spc="-35" dirty="0" smtClean="0">
                          <a:solidFill>
                            <a:srgbClr val="313130"/>
                          </a:solidFill>
                          <a:latin typeface="Arial" panose="020B0604020202020204" pitchFamily="34" charset="0"/>
                          <a:cs typeface="Arial" panose="020B0604020202020204" pitchFamily="34" charset="0"/>
                          <a:sym typeface="+mn-ea"/>
                        </a:rPr>
                        <a:t>LAN interface</a:t>
                      </a:r>
                      <a:endParaRPr lang="en-US" altLang="zh-CN" sz="900" b="0" spc="-35" dirty="0" smtClean="0">
                        <a:solidFill>
                          <a:srgbClr val="313130"/>
                        </a:solidFill>
                        <a:latin typeface="Arial" panose="020B0604020202020204" pitchFamily="34" charset="0"/>
                        <a:cs typeface="Arial" panose="020B0604020202020204" pitchFamily="34" charset="0"/>
                        <a:sym typeface="+mn-ea"/>
                      </a:endParaRPr>
                    </a:p>
                  </a:txBody>
                  <a:tcPr marL="0" marR="0" marT="0" marB="0" anchor="ct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1*GE, Auto-negotiation RJ45 connectors</a:t>
                      </a:r>
                    </a:p>
                  </a:txBody>
                  <a:tcPr marL="0" marR="0" marT="0" marB="0" anchor="ct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a:solidFill>
                        <a:srgbClr val="FFFFFF"/>
                      </a:solidFill>
                      <a:prstDash val="solid"/>
                    </a:lnB>
                    <a:solidFill>
                      <a:schemeClr val="bg1">
                        <a:lumMod val="95000"/>
                      </a:schemeClr>
                    </a:solidFill>
                  </a:tcPr>
                </a:tc>
              </a:tr>
            </a:tbl>
          </a:graphicData>
        </a:graphic>
      </p:graphicFrame>
      <p:grpSp>
        <p:nvGrpSpPr>
          <p:cNvPr id="3" name="组合 2"/>
          <p:cNvGrpSpPr/>
          <p:nvPr/>
        </p:nvGrpSpPr>
        <p:grpSpPr>
          <a:xfrm>
            <a:off x="337820" y="3330575"/>
            <a:ext cx="3498850" cy="306070"/>
            <a:chOff x="532" y="5079"/>
            <a:chExt cx="5510" cy="482"/>
          </a:xfrm>
        </p:grpSpPr>
        <p:sp>
          <p:nvSpPr>
            <p:cNvPr id="13" name="圆角矩形 12"/>
            <p:cNvSpPr/>
            <p:nvPr/>
          </p:nvSpPr>
          <p:spPr>
            <a:xfrm>
              <a:off x="532" y="5121"/>
              <a:ext cx="5511" cy="425"/>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2" y="5079"/>
              <a:ext cx="2765" cy="483"/>
            </a:xfrm>
            <a:prstGeom prst="rect">
              <a:avLst/>
            </a:prstGeom>
            <a:noFill/>
          </p:spPr>
          <p:txBody>
            <a:bodyPr wrap="none" rtlCol="0">
              <a:spAutoFit/>
            </a:bodyPr>
            <a:lstStyle/>
            <a:p>
              <a:pPr algn="l"/>
              <a:r>
                <a:rPr lang="zh-CN" altLang="en-US" sz="1400" dirty="0">
                  <a:solidFill>
                    <a:schemeClr val="bg1"/>
                  </a:solidFill>
                  <a:latin typeface="Arial" panose="020B0604020202020204" pitchFamily="34" charset="0"/>
                  <a:cs typeface="Arial" panose="020B0604020202020204" pitchFamily="34" charset="0"/>
                </a:rPr>
                <a:t>Interface </a:t>
              </a:r>
              <a:r>
                <a:rPr lang="en-US" altLang="zh-CN" sz="1400" dirty="0">
                  <a:solidFill>
                    <a:schemeClr val="bg1"/>
                  </a:solidFill>
                  <a:latin typeface="Arial" panose="020B0604020202020204" pitchFamily="34" charset="0"/>
                  <a:cs typeface="Arial" panose="020B0604020202020204" pitchFamily="34" charset="0"/>
                </a:rPr>
                <a:t>P</a:t>
              </a:r>
              <a:r>
                <a:rPr lang="zh-CN" altLang="en-US" sz="1400" dirty="0">
                  <a:solidFill>
                    <a:schemeClr val="bg1"/>
                  </a:solidFill>
                  <a:latin typeface="Arial" panose="020B0604020202020204" pitchFamily="34" charset="0"/>
                  <a:cs typeface="Arial" panose="020B0604020202020204" pitchFamily="34" charset="0"/>
                </a:rPr>
                <a:t>arameter</a:t>
              </a:r>
            </a:p>
          </p:txBody>
        </p:sp>
        <p:sp>
          <p:nvSpPr>
            <p:cNvPr id="15" name="椭圆 14"/>
            <p:cNvSpPr/>
            <p:nvPr/>
          </p:nvSpPr>
          <p:spPr>
            <a:xfrm>
              <a:off x="700" y="5255"/>
              <a:ext cx="170" cy="17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9" name="object 2"/>
          <p:cNvGraphicFramePr>
            <a:graphicFrameLocks noGrp="1"/>
          </p:cNvGraphicFramePr>
          <p:nvPr>
            <p:custDataLst>
              <p:tags r:id="rId4"/>
            </p:custDataLst>
          </p:nvPr>
        </p:nvGraphicFramePr>
        <p:xfrm>
          <a:off x="4053840" y="687070"/>
          <a:ext cx="3413760" cy="5640705"/>
        </p:xfrm>
        <a:graphic>
          <a:graphicData uri="http://schemas.openxmlformats.org/drawingml/2006/table">
            <a:tbl>
              <a:tblPr firstRow="1" bandRow="1">
                <a:tableStyleId>{2D5ABB26-0587-4C30-8999-92F81FD0307C}</a:tableStyleId>
              </a:tblPr>
              <a:tblGrid>
                <a:gridCol w="813435"/>
                <a:gridCol w="2600325"/>
              </a:tblGrid>
              <a:tr h="1329055">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dirty="0" smtClean="0">
                          <a:solidFill>
                            <a:srgbClr val="313130"/>
                          </a:solidFill>
                          <a:uFillTx/>
                          <a:latin typeface="Arial" panose="020B0604020202020204" pitchFamily="34" charset="0"/>
                          <a:cs typeface="Gill Sans MT" panose="020B0502020104020203"/>
                          <a:sym typeface="+mn-ea"/>
                        </a:rPr>
                        <a:t>Basic</a:t>
                      </a:r>
                      <a:endParaRPr lang="en-US" altLang="zh-CN" sz="900" b="0" dirty="0" smtClean="0">
                        <a:solidFill>
                          <a:srgbClr val="313130"/>
                        </a:solidFill>
                        <a:uFillTx/>
                        <a:latin typeface="Arial" panose="020B0604020202020204" pitchFamily="34" charset="0"/>
                        <a:ea typeface="+mn-ea"/>
                        <a:cs typeface="Gill Sans MT" panose="020B0502020104020203"/>
                      </a:endParaRPr>
                    </a:p>
                    <a:p>
                      <a:pPr marL="71755" marR="0" lvl="0" indent="0" algn="l" defTabSz="914400" eaLnBrk="1" fontAlgn="auto" latinLnBrk="0" hangingPunct="1">
                        <a:lnSpc>
                          <a:spcPts val="1010"/>
                        </a:lnSpc>
                        <a:spcBef>
                          <a:spcPts val="300"/>
                        </a:spcBef>
                        <a:spcAft>
                          <a:spcPts val="0"/>
                        </a:spcAft>
                        <a:buClrTx/>
                        <a:buSzTx/>
                        <a:buFontTx/>
                        <a:buNone/>
                        <a:defRPr/>
                      </a:pPr>
                      <a:endParaRPr lang="en-US" altLang="en-US" sz="900" b="0" dirty="0" smtClean="0">
                        <a:solidFill>
                          <a:srgbClr val="313130"/>
                        </a:solidFill>
                        <a:uFillTx/>
                        <a:latin typeface="Arial" panose="020B0604020202020204" pitchFamily="34" charset="0"/>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MPCP </a:t>
                      </a:r>
                      <a:r>
                        <a:rPr lang="en-US" altLang="zh-CN" sz="900" spc="15" dirty="0" err="1" smtClean="0">
                          <a:solidFill>
                            <a:srgbClr val="313130"/>
                          </a:solidFill>
                          <a:latin typeface="Arial" panose="020B0604020202020204" pitchFamily="34" charset="0"/>
                          <a:cs typeface="Calibri" panose="020F0502020204030204"/>
                          <a:sym typeface="+mn-ea"/>
                        </a:rPr>
                        <a:t>discover&amp;register</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authentication Mac/Loid/</a:t>
                      </a:r>
                      <a:r>
                        <a:rPr lang="en-US" altLang="zh-CN" sz="900" spc="15" dirty="0" err="1" smtClean="0">
                          <a:solidFill>
                            <a:srgbClr val="313130"/>
                          </a:solidFill>
                          <a:latin typeface="Arial" panose="020B0604020202020204" pitchFamily="34" charset="0"/>
                          <a:cs typeface="Calibri" panose="020F0502020204030204"/>
                          <a:sym typeface="+mn-ea"/>
                        </a:rPr>
                        <a:t>Mac+Loid</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Triple Churning</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DBA bandwidth</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auto-detecting, auto-configuration, and auto firmware upgrade </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SN/</a:t>
                      </a:r>
                      <a:r>
                        <a:rPr lang="en-US" altLang="zh-CN" sz="900" spc="15" dirty="0" err="1" smtClean="0">
                          <a:solidFill>
                            <a:srgbClr val="313130"/>
                          </a:solidFill>
                          <a:latin typeface="Arial" panose="020B0604020202020204" pitchFamily="34" charset="0"/>
                          <a:cs typeface="Calibri" panose="020F0502020204030204"/>
                          <a:sym typeface="+mn-ea"/>
                        </a:rPr>
                        <a:t>Psw</a:t>
                      </a:r>
                      <a:r>
                        <a:rPr lang="en-US" altLang="zh-CN" sz="900" spc="15" dirty="0" smtClean="0">
                          <a:solidFill>
                            <a:srgbClr val="313130"/>
                          </a:solidFill>
                          <a:latin typeface="Arial" panose="020B0604020202020204" pitchFamily="34" charset="0"/>
                          <a:cs typeface="Calibri" panose="020F0502020204030204"/>
                          <a:sym typeface="+mn-ea"/>
                        </a:rPr>
                        <a:t>/Loid/</a:t>
                      </a:r>
                      <a:r>
                        <a:rPr lang="en-US" altLang="zh-CN" sz="900" spc="15" dirty="0" err="1" smtClean="0">
                          <a:solidFill>
                            <a:srgbClr val="313130"/>
                          </a:solidFill>
                          <a:latin typeface="Arial" panose="020B0604020202020204" pitchFamily="34" charset="0"/>
                          <a:cs typeface="Calibri" panose="020F0502020204030204"/>
                          <a:sym typeface="+mn-ea"/>
                        </a:rPr>
                        <a:t>Loid+Psw</a:t>
                      </a:r>
                      <a:r>
                        <a:rPr lang="en-US" altLang="zh-CN" sz="900" spc="15" dirty="0" smtClean="0">
                          <a:solidFill>
                            <a:srgbClr val="313130"/>
                          </a:solidFill>
                          <a:latin typeface="Arial" panose="020B0604020202020204" pitchFamily="34" charset="0"/>
                          <a:cs typeface="Calibri" panose="020F0502020204030204"/>
                          <a:sym typeface="+mn-ea"/>
                        </a:rPr>
                        <a:t> authentication</a:t>
                      </a:r>
                      <a:endParaRPr lang="en-US" altLang="zh-CN" sz="900" spc="10" dirty="0" smtClean="0">
                        <a:solidFill>
                          <a:srgbClr val="313130"/>
                        </a:solidFill>
                        <a:latin typeface="Arial" panose="020B0604020202020204" pitchFamily="34" charset="0"/>
                        <a:ea typeface="+mn-ea"/>
                        <a:cs typeface="Calibri" panose="020F0502020204030204"/>
                      </a:endParaRPr>
                    </a:p>
                  </a:txBody>
                  <a:tcPr marL="0" marR="0" marT="53975"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541020">
                <a:tc>
                  <a:txBody>
                    <a:bodyPr/>
                    <a:lstStyle/>
                    <a:p>
                      <a:pPr marL="71755" algn="l">
                        <a:lnSpc>
                          <a:spcPts val="1010"/>
                        </a:lnSpc>
                        <a:spcBef>
                          <a:spcPts val="300"/>
                        </a:spcBef>
                        <a:buClrTx/>
                        <a:buSzTx/>
                        <a:buFontTx/>
                        <a:buNone/>
                      </a:pPr>
                      <a:r>
                        <a:rPr lang="en-US" altLang="en-US" sz="900" b="0" dirty="0" smtClean="0">
                          <a:solidFill>
                            <a:srgbClr val="313130"/>
                          </a:solidFill>
                          <a:uFillTx/>
                          <a:latin typeface="Arial" panose="020B0604020202020204" pitchFamily="34" charset="0"/>
                          <a:cs typeface="Gill Sans MT" panose="020B0502020104020203"/>
                          <a:sym typeface="+mn-ea"/>
                        </a:rPr>
                        <a:t>Alarm</a:t>
                      </a:r>
                      <a:endParaRPr lang="en-US" altLang="en-US" sz="900" b="0" dirty="0">
                        <a:solidFill>
                          <a:srgbClr val="313130"/>
                        </a:solidFill>
                        <a:uFillTx/>
                        <a:latin typeface="Arial" panose="020B0604020202020204" pitchFamily="34" charset="0"/>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Dying Gasp</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Port Loop Detect</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Eth Port Los</a:t>
                      </a: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541020">
                <a:tc>
                  <a:txBody>
                    <a:bodyPr/>
                    <a:lstStyle/>
                    <a:p>
                      <a:pPr marL="71755" algn="l">
                        <a:lnSpc>
                          <a:spcPts val="1010"/>
                        </a:lnSpc>
                        <a:spcBef>
                          <a:spcPts val="300"/>
                        </a:spcBef>
                        <a:buClrTx/>
                        <a:buSzTx/>
                        <a:buFontTx/>
                        <a:buNone/>
                      </a:pPr>
                      <a:r>
                        <a:rPr lang="en-US" altLang="en-US" sz="900" dirty="0" smtClean="0">
                          <a:solidFill>
                            <a:srgbClr val="313130"/>
                          </a:solidFill>
                          <a:uFillTx/>
                          <a:latin typeface="Arial" panose="020B0604020202020204" pitchFamily="34" charset="0"/>
                          <a:cs typeface="Gill Sans MT" panose="020B0502020104020203"/>
                          <a:sym typeface="+mn-ea"/>
                        </a:rPr>
                        <a:t>LAN</a:t>
                      </a:r>
                      <a:endParaRPr lang="en-US" altLang="en-US" sz="900" b="0" dirty="0">
                        <a:solidFill>
                          <a:srgbClr val="313130"/>
                        </a:solidFill>
                        <a:uFillTx/>
                        <a:latin typeface="Arial" panose="020B0604020202020204" pitchFamily="34" charset="0"/>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Port rate limiting</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Loop detection</a:t>
                      </a:r>
                      <a:endParaRPr lang="en-US" altLang="zh-CN" sz="900" spc="15" dirty="0" smtClean="0">
                        <a:solidFill>
                          <a:srgbClr val="313130"/>
                        </a:solidFill>
                        <a:latin typeface="Arial" panose="020B0604020202020204" pitchFamily="34" charset="0"/>
                        <a:ea typeface="+mn-ea"/>
                        <a:cs typeface="Calibri" panose="020F0502020204030204"/>
                      </a:endParaRP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cs typeface="Calibri" panose="020F0502020204030204"/>
                          <a:sym typeface="+mn-ea"/>
                        </a:rPr>
                        <a:t>Support Storm control</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541020">
                <a:tc>
                  <a:txBody>
                    <a:bodyPr/>
                    <a:lstStyle/>
                    <a:p>
                      <a:pPr marL="71755" marR="0" lvl="0" indent="0" algn="l" defTabSz="914400" eaLnBrk="1" fontAlgn="auto" latinLnBrk="0" hangingPunct="1">
                        <a:lnSpc>
                          <a:spcPts val="1010"/>
                        </a:lnSpc>
                        <a:spcBef>
                          <a:spcPts val="300"/>
                        </a:spcBef>
                        <a:spcAft>
                          <a:spcPts val="0"/>
                        </a:spcAft>
                        <a:buClrTx/>
                        <a:buSzTx/>
                        <a:buFontTx/>
                        <a:buNone/>
                        <a:defRPr/>
                      </a:pPr>
                      <a:endParaRPr lang="en-US" altLang="zh-CN" sz="900" b="0" dirty="0" smtClean="0">
                        <a:solidFill>
                          <a:srgbClr val="313130"/>
                        </a:solidFill>
                        <a:uFillTx/>
                        <a:latin typeface="Arial" panose="020B0604020202020204" pitchFamily="34" charset="0"/>
                        <a:ea typeface="+mn-ea"/>
                        <a:cs typeface="Gill Sans MT" panose="020B0502020104020203"/>
                      </a:endParaRPr>
                    </a:p>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VLAN</a:t>
                      </a:r>
                    </a:p>
                    <a:p>
                      <a:pPr marL="71755" algn="l">
                        <a:lnSpc>
                          <a:spcPts val="1010"/>
                        </a:lnSpc>
                        <a:spcBef>
                          <a:spcPts val="300"/>
                        </a:spcBef>
                        <a:buClrTx/>
                        <a:buSzTx/>
                        <a:buFontTx/>
                        <a:buNone/>
                      </a:pPr>
                      <a:endParaRPr lang="en-US" altLang="en-US" sz="900" b="0" dirty="0">
                        <a:solidFill>
                          <a:srgbClr val="313130"/>
                        </a:solidFill>
                        <a:uFillTx/>
                        <a:latin typeface="Arial" panose="020B0604020202020204" pitchFamily="34" charset="0"/>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VLAN tag mode</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VLAN transparent mode</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fr-FR" altLang="zh-CN" sz="900" spc="15" dirty="0" smtClean="0">
                          <a:solidFill>
                            <a:srgbClr val="313130"/>
                          </a:solidFill>
                          <a:latin typeface="Arial" panose="020B0604020202020204" pitchFamily="34" charset="0"/>
                          <a:ea typeface="+mn-ea"/>
                          <a:cs typeface="Calibri" panose="020F0502020204030204"/>
                        </a:rPr>
                        <a:t>Support VLAN trunk mode(max 8 vlans)</a:t>
                      </a:r>
                      <a:endParaRPr lang="en-US" altLang="zh-CN" sz="900" spc="15" dirty="0" smtClean="0">
                        <a:solidFill>
                          <a:srgbClr val="313130"/>
                        </a:solidFill>
                        <a:latin typeface="Arial" panose="020B0604020202020204" pitchFamily="34" charset="0"/>
                        <a:ea typeface="+mn-ea"/>
                        <a:cs typeface="Calibri" panose="020F0502020204030204"/>
                      </a:endParaRP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542925">
                <a:tc>
                  <a:txBody>
                    <a:bodyPr/>
                    <a:lstStyle/>
                    <a:p>
                      <a:pPr marL="71755" algn="l">
                        <a:lnSpc>
                          <a:spcPts val="1010"/>
                        </a:lnSpc>
                        <a:spcBef>
                          <a:spcPts val="300"/>
                        </a:spcBef>
                        <a:buClrTx/>
                        <a:buSzTx/>
                        <a:buFontTx/>
                        <a:buNone/>
                      </a:pPr>
                      <a:r>
                        <a:rPr lang="en-US" altLang="en-US" sz="900" b="0" dirty="0">
                          <a:solidFill>
                            <a:srgbClr val="313130"/>
                          </a:solidFill>
                          <a:uFillTx/>
                          <a:latin typeface="Arial" panose="020B0604020202020204" pitchFamily="34" charset="0"/>
                          <a:ea typeface="+mn-ea"/>
                          <a:cs typeface="Gill Sans MT" panose="020B0502020104020203"/>
                          <a:sym typeface="+mn-ea"/>
                        </a:rPr>
                        <a:t>Multicast</a:t>
                      </a: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IGMPv1/v2/Snooping </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Max Multicast </a:t>
                      </a:r>
                      <a:r>
                        <a:rPr lang="en-US" altLang="zh-CN" sz="900" spc="15" dirty="0" err="1" smtClean="0">
                          <a:solidFill>
                            <a:srgbClr val="313130"/>
                          </a:solidFill>
                          <a:latin typeface="Arial" panose="020B0604020202020204" pitchFamily="34" charset="0"/>
                          <a:ea typeface="+mn-ea"/>
                          <a:cs typeface="Calibri" panose="020F0502020204030204"/>
                        </a:rPr>
                        <a:t>vlan</a:t>
                      </a:r>
                      <a:r>
                        <a:rPr lang="en-US" altLang="zh-CN" sz="900" spc="15" dirty="0" smtClean="0">
                          <a:solidFill>
                            <a:srgbClr val="313130"/>
                          </a:solidFill>
                          <a:latin typeface="Arial" panose="020B0604020202020204" pitchFamily="34" charset="0"/>
                          <a:ea typeface="+mn-ea"/>
                          <a:cs typeface="Calibri" panose="020F0502020204030204"/>
                        </a:rPr>
                        <a:t> 8</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Max Multicast Group 64</a:t>
                      </a: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530860">
                <a:tc>
                  <a:txBody>
                    <a:bodyPr/>
                    <a:lstStyle/>
                    <a:p>
                      <a:pPr marL="71755" algn="l">
                        <a:lnSpc>
                          <a:spcPts val="1010"/>
                        </a:lnSpc>
                        <a:spcBef>
                          <a:spcPts val="300"/>
                        </a:spcBef>
                        <a:buClrTx/>
                        <a:buSzTx/>
                        <a:buFontTx/>
                        <a:buNone/>
                      </a:pPr>
                      <a:r>
                        <a:rPr lang="en-US" altLang="en-US" sz="900" b="0" dirty="0" smtClean="0">
                          <a:solidFill>
                            <a:srgbClr val="313130"/>
                          </a:solidFill>
                          <a:uFillTx/>
                          <a:latin typeface="Arial" panose="020B0604020202020204" pitchFamily="34" charset="0"/>
                          <a:ea typeface="+mn-ea"/>
                          <a:cs typeface="Gill Sans MT" panose="020B0502020104020203"/>
                          <a:sym typeface="+mn-ea"/>
                        </a:rPr>
                        <a:t>QOS</a:t>
                      </a:r>
                      <a:endParaRPr lang="en-US" altLang="en-US" sz="900" b="0" dirty="0">
                        <a:solidFill>
                          <a:srgbClr val="313130"/>
                        </a:solidFill>
                        <a:uFillTx/>
                        <a:latin typeface="Arial" panose="020B0604020202020204" pitchFamily="34" charset="0"/>
                        <a:ea typeface="+mn-ea"/>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4 queues</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802.1P</a:t>
                      </a:r>
                    </a:p>
                  </a:txBody>
                  <a:tcPr marL="0" marR="0" marT="0" marB="0" anchor="ct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a:solidFill>
                        <a:srgbClr val="FFFFFF"/>
                      </a:solidFill>
                      <a:prstDash val="solid"/>
                    </a:lnB>
                    <a:solidFill>
                      <a:srgbClr val="EEEEEE"/>
                    </a:solidFill>
                  </a:tcPr>
                </a:tc>
              </a:tr>
              <a:tr h="735965">
                <a:tc>
                  <a:txBody>
                    <a:bodyPr/>
                    <a:lstStyle/>
                    <a:p>
                      <a:pPr marL="71755" algn="l">
                        <a:lnSpc>
                          <a:spcPts val="1010"/>
                        </a:lnSpc>
                        <a:spcBef>
                          <a:spcPts val="300"/>
                        </a:spcBef>
                        <a:buClrTx/>
                        <a:buSzTx/>
                        <a:buFontTx/>
                        <a:buNone/>
                      </a:pPr>
                      <a:r>
                        <a:rPr lang="en-US" altLang="en-US" sz="900" b="0" dirty="0" smtClean="0">
                          <a:solidFill>
                            <a:srgbClr val="313130"/>
                          </a:solidFill>
                          <a:uFillTx/>
                          <a:latin typeface="Arial" panose="020B0604020202020204" pitchFamily="34" charset="0"/>
                          <a:ea typeface="+mn-ea"/>
                          <a:cs typeface="Gill Sans MT" panose="020B0502020104020203"/>
                          <a:sym typeface="+mn-ea"/>
                        </a:rPr>
                        <a:t>L3</a:t>
                      </a:r>
                      <a:endParaRPr lang="en-US" altLang="en-US" sz="900" b="0" dirty="0">
                        <a:solidFill>
                          <a:srgbClr val="313130"/>
                        </a:solidFill>
                        <a:uFillTx/>
                        <a:latin typeface="Arial" panose="020B0604020202020204" pitchFamily="34" charset="0"/>
                        <a:ea typeface="+mn-ea"/>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IPv4/IPv6 </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DHCP/PPPOE/Static IP</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Static route</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NAT</a:t>
                      </a: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r h="87884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Management</a:t>
                      </a:r>
                    </a:p>
                    <a:p>
                      <a:pPr marL="71755" algn="l">
                        <a:lnSpc>
                          <a:spcPts val="1010"/>
                        </a:lnSpc>
                        <a:spcBef>
                          <a:spcPts val="300"/>
                        </a:spcBef>
                        <a:buClrTx/>
                        <a:buSzTx/>
                        <a:buFontTx/>
                        <a:buNone/>
                      </a:pPr>
                      <a:endParaRPr lang="en-US" altLang="en-US" sz="900" b="0" dirty="0">
                        <a:solidFill>
                          <a:srgbClr val="313130"/>
                        </a:solidFill>
                        <a:uFillTx/>
                        <a:latin typeface="Arial" panose="020B0604020202020204" pitchFamily="34" charset="0"/>
                        <a:ea typeface="+mn-ea"/>
                        <a:cs typeface="Gill Sans MT" panose="020B0502020104020203"/>
                        <a:sym typeface="+mn-ea"/>
                      </a:endParaRP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CTC OAM 2.0 and 2.1</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ITUT984.x OMCI</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WEB</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TELNET</a:t>
                      </a:r>
                    </a:p>
                    <a:p>
                      <a:pPr marL="144145" marR="19685" lvl="0" indent="-71755" algn="l" defTabSz="914400" eaLnBrk="1" fontAlgn="auto" latinLnBrk="0" hangingPunct="1">
                        <a:lnSpc>
                          <a:spcPct val="115000"/>
                        </a:lnSpc>
                        <a:spcBef>
                          <a:spcPts val="0"/>
                        </a:spcBef>
                        <a:spcAft>
                          <a:spcPts val="0"/>
                        </a:spcAft>
                        <a:buClrTx/>
                        <a:buSzTx/>
                        <a:buFontTx/>
                        <a:buChar char="•"/>
                        <a:tabLst>
                          <a:tab pos="121285" algn="l"/>
                        </a:tabLst>
                        <a:defRPr/>
                      </a:pPr>
                      <a:r>
                        <a:rPr lang="en-US" altLang="zh-CN" sz="900" spc="15" dirty="0" smtClean="0">
                          <a:solidFill>
                            <a:srgbClr val="313130"/>
                          </a:solidFill>
                          <a:latin typeface="Arial" panose="020B0604020202020204" pitchFamily="34" charset="0"/>
                          <a:ea typeface="+mn-ea"/>
                          <a:cs typeface="Calibri" panose="020F0502020204030204"/>
                        </a:rPr>
                        <a:t>Support CLI</a:t>
                      </a: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bl>
          </a:graphicData>
        </a:graphic>
      </p:graphicFrame>
      <p:sp>
        <p:nvSpPr>
          <p:cNvPr id="10" name="圆角矩形 9"/>
          <p:cNvSpPr/>
          <p:nvPr/>
        </p:nvSpPr>
        <p:spPr>
          <a:xfrm>
            <a:off x="4046966" y="393569"/>
            <a:ext cx="3417820" cy="269875"/>
          </a:xfrm>
          <a:prstGeom prst="round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277471" y="387855"/>
            <a:ext cx="1459230" cy="306705"/>
          </a:xfrm>
          <a:prstGeom prst="rect">
            <a:avLst/>
          </a:prstGeom>
          <a:noFill/>
        </p:spPr>
        <p:txBody>
          <a:bodyPr wrap="none" rtlCol="0">
            <a:spAutoFit/>
          </a:bodyPr>
          <a:lstStyle/>
          <a:p>
            <a:pPr algn="l"/>
            <a:r>
              <a:rPr lang="en-US" altLang="zh-CN" sz="1400" dirty="0">
                <a:solidFill>
                  <a:schemeClr val="bg1"/>
                </a:solidFill>
                <a:latin typeface="Arial" panose="020B0604020202020204" pitchFamily="34" charset="0"/>
                <a:cs typeface="Arial" panose="020B0604020202020204" pitchFamily="34" charset="0"/>
              </a:rPr>
              <a:t>Product</a:t>
            </a:r>
            <a:r>
              <a:rPr lang="zh-CN" altLang="en-US" sz="1400" dirty="0">
                <a:solidFill>
                  <a:schemeClr val="bg1"/>
                </a:solidFill>
                <a:latin typeface="Arial" panose="020B0604020202020204" pitchFamily="34" charset="0"/>
                <a:cs typeface="Arial" panose="020B0604020202020204" pitchFamily="34" charset="0"/>
              </a:rPr>
              <a:t> </a:t>
            </a:r>
            <a:r>
              <a:rPr lang="en-US" altLang="zh-CN" sz="1400" dirty="0">
                <a:solidFill>
                  <a:schemeClr val="bg1"/>
                </a:solidFill>
                <a:latin typeface="Arial" panose="020B0604020202020204" pitchFamily="34" charset="0"/>
                <a:cs typeface="Arial" panose="020B0604020202020204" pitchFamily="34" charset="0"/>
              </a:rPr>
              <a:t>Feature</a:t>
            </a:r>
          </a:p>
        </p:txBody>
      </p:sp>
      <p:sp>
        <p:nvSpPr>
          <p:cNvPr id="17" name="椭圆 16"/>
          <p:cNvSpPr/>
          <p:nvPr/>
        </p:nvSpPr>
        <p:spPr>
          <a:xfrm>
            <a:off x="4142851" y="487208"/>
            <a:ext cx="108000"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8" name="object 2"/>
          <p:cNvGraphicFramePr>
            <a:graphicFrameLocks noGrp="1"/>
          </p:cNvGraphicFramePr>
          <p:nvPr>
            <p:custDataLst>
              <p:tags r:id="rId5"/>
            </p:custDataLst>
          </p:nvPr>
        </p:nvGraphicFramePr>
        <p:xfrm>
          <a:off x="337637" y="5571260"/>
          <a:ext cx="3480730" cy="1293434"/>
        </p:xfrm>
        <a:graphic>
          <a:graphicData uri="http://schemas.openxmlformats.org/drawingml/2006/table">
            <a:tbl>
              <a:tblPr firstRow="1" bandRow="1">
                <a:tableStyleId>{2D5ABB26-0587-4C30-8999-92F81FD0307C}</a:tableStyleId>
              </a:tblPr>
              <a:tblGrid>
                <a:gridCol w="817245"/>
                <a:gridCol w="2663485"/>
              </a:tblGrid>
              <a:tr h="410149">
                <a:tc>
                  <a:txBody>
                    <a:bodyPr/>
                    <a:lstStyle/>
                    <a:p>
                      <a:pPr marL="71755" algn="l">
                        <a:lnSpc>
                          <a:spcPts val="1010"/>
                        </a:lnSpc>
                        <a:spcBef>
                          <a:spcPts val="300"/>
                        </a:spcBef>
                        <a:buClrTx/>
                        <a:buSzTx/>
                        <a:buFontTx/>
                      </a:pPr>
                      <a:r>
                        <a:rPr lang="en-US" altLang="zh-CN" sz="900" b="0" dirty="0" smtClean="0">
                          <a:solidFill>
                            <a:srgbClr val="313130"/>
                          </a:solidFill>
                          <a:uFillTx/>
                          <a:latin typeface="Arial" panose="020B0604020202020204" pitchFamily="34" charset="0"/>
                          <a:ea typeface="+mn-ea"/>
                          <a:cs typeface="Gill Sans MT" panose="020B0502020104020203"/>
                          <a:sym typeface="+mn-ea"/>
                        </a:rPr>
                        <a:t>XPON Mode</a:t>
                      </a:r>
                      <a:endParaRPr lang="en-US" altLang="zh-CN" sz="900" b="0" dirty="0">
                        <a:solidFill>
                          <a:srgbClr val="313130"/>
                        </a:solidFill>
                        <a:uFillTx/>
                        <a:latin typeface="Arial" panose="020B0604020202020204" pitchFamily="34" charset="0"/>
                        <a:ea typeface="+mn-ea"/>
                        <a:cs typeface="Gill Sans MT" panose="020B0502020104020203"/>
                        <a:sym typeface="+mn-ea"/>
                      </a:endParaRPr>
                    </a:p>
                  </a:txBody>
                  <a:tcPr marL="0" marR="0" marT="0" marB="0" anchor="ctr">
                    <a:lnR w="19050">
                      <a:solidFill>
                        <a:srgbClr val="FFFFFF"/>
                      </a:solidFill>
                      <a:prstDash val="solid"/>
                    </a:lnR>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Dual mode,</a:t>
                      </a:r>
                      <a:r>
                        <a:rPr lang="en-US" sz="900" dirty="0">
                          <a:solidFill>
                            <a:srgbClr val="313130"/>
                          </a:solidFill>
                          <a:latin typeface="Arial" panose="020B0604020202020204" pitchFamily="34" charset="0"/>
                          <a:sym typeface="+mn-ea"/>
                        </a:rPr>
                        <a:t>A</a:t>
                      </a:r>
                      <a:r>
                        <a:rPr sz="900" dirty="0">
                          <a:solidFill>
                            <a:srgbClr val="313130"/>
                          </a:solidFill>
                          <a:latin typeface="Arial" panose="020B0604020202020204" pitchFamily="34" charset="0"/>
                          <a:sym typeface="+mn-ea"/>
                        </a:rPr>
                        <a:t>uto</a:t>
                      </a:r>
                      <a:r>
                        <a:rPr lang="en-US" sz="900" dirty="0">
                          <a:solidFill>
                            <a:srgbClr val="313130"/>
                          </a:solidFill>
                          <a:latin typeface="Arial" panose="020B0604020202020204" pitchFamily="34" charset="0"/>
                          <a:sym typeface="+mn-ea"/>
                        </a:rPr>
                        <a:t>-access to EPON/GPON OLT</a:t>
                      </a:r>
                      <a:endParaRPr lang="zh-CN" altLang="en-US" sz="900" spc="10" dirty="0" smtClean="0">
                        <a:solidFill>
                          <a:srgbClr val="313130"/>
                        </a:solidFill>
                        <a:latin typeface="Arial" panose="020B0604020202020204" pitchFamily="34" charset="0"/>
                        <a:ea typeface="+mn-ea"/>
                        <a:cs typeface="Calibri" panose="020F0502020204030204"/>
                      </a:endParaRPr>
                    </a:p>
                  </a:txBody>
                  <a:tcPr marL="0" marR="0" marT="54610" marB="0" anchor="ctr">
                    <a:lnL w="19050">
                      <a:solidFill>
                        <a:srgbClr val="FFFFFF"/>
                      </a:solidFill>
                      <a:prstDash val="solid"/>
                    </a:lnL>
                    <a:lnB w="19050">
                      <a:solidFill>
                        <a:srgbClr val="FFFFFF"/>
                      </a:solidFill>
                      <a:prstDash val="solid"/>
                    </a:lnB>
                    <a:solidFill>
                      <a:srgbClr val="EEEEEE"/>
                    </a:solidFill>
                  </a:tcPr>
                </a:tc>
              </a:tr>
              <a:tr h="257810">
                <a:tc>
                  <a:txBody>
                    <a:bodyPr/>
                    <a:lstStyle/>
                    <a:p>
                      <a:pPr marL="71755" algn="l">
                        <a:lnSpc>
                          <a:spcPts val="1010"/>
                        </a:lnSpc>
                        <a:spcBef>
                          <a:spcPts val="300"/>
                        </a:spcBef>
                        <a:buClrTx/>
                        <a:buSzTx/>
                        <a:buFontTx/>
                        <a:buNone/>
                      </a:pPr>
                      <a:r>
                        <a:rPr lang="en-US" altLang="en-US" sz="900" b="0" dirty="0">
                          <a:solidFill>
                            <a:srgbClr val="313130"/>
                          </a:solidFill>
                          <a:uFillTx/>
                          <a:latin typeface="Arial" panose="020B0604020202020204" pitchFamily="34" charset="0"/>
                          <a:ea typeface="+mn-ea"/>
                          <a:cs typeface="Gill Sans MT" panose="020B0502020104020203"/>
                          <a:sym typeface="+mn-ea"/>
                        </a:rPr>
                        <a:t>Uplink Mode</a:t>
                      </a:r>
                    </a:p>
                  </a:txBody>
                  <a:tcPr marL="0" marR="0" marT="0" marB="0" anchor="ctr">
                    <a:lnR w="19050">
                      <a:solidFill>
                        <a:srgbClr val="FFFFFF"/>
                      </a:solidFill>
                      <a:prstDash val="soli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Bridging and Routing Mode</a:t>
                      </a:r>
                    </a:p>
                  </a:txBody>
                  <a:tcPr marL="0" marR="0" marT="0" marB="0" anchor="ctr">
                    <a:lnL w="19050">
                      <a:solidFill>
                        <a:srgbClr val="FFFFFF"/>
                      </a:solidFill>
                      <a:prstDash val="soli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360680">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zh-CN" sz="900" b="0" dirty="0" smtClean="0">
                          <a:solidFill>
                            <a:srgbClr val="313130"/>
                          </a:solidFill>
                          <a:uFillTx/>
                          <a:latin typeface="Arial" panose="020B0604020202020204" pitchFamily="34" charset="0"/>
                          <a:ea typeface="+mn-ea"/>
                          <a:cs typeface="Gill Sans MT" panose="020B0502020104020203"/>
                        </a:rPr>
                        <a:t>Abnormal protection</a:t>
                      </a: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Detecting Rogue ONU, Hardware Dying Gasp</a:t>
                      </a:r>
                    </a:p>
                  </a:txBody>
                  <a:tcPr marL="0" marR="0" marT="53975" marB="0" anchor="ctr">
                    <a:lnL w="19050" cap="flat" cmpd="sng" algn="ctr">
                      <a:solidFill>
                        <a:srgbClr val="FFFFFF"/>
                      </a:solidFill>
                      <a:prstDash val="solid"/>
                      <a:round/>
                      <a:headEnd type="none" w="med" len="med"/>
                      <a:tailEnd type="none" w="med" len="med"/>
                    </a:lnL>
                    <a:lnT w="19050">
                      <a:solidFill>
                        <a:srgbClr val="FFFFFF"/>
                      </a:solidFill>
                      <a:prstDash val="solid"/>
                    </a:lnT>
                    <a:lnB w="19050" cap="flat" cmpd="sng" algn="ctr">
                      <a:solidFill>
                        <a:srgbClr val="FFFFFF"/>
                      </a:solidFill>
                      <a:prstDash val="solid"/>
                      <a:round/>
                      <a:headEnd type="none" w="med" len="med"/>
                      <a:tailEnd type="none" w="med" len="med"/>
                    </a:lnB>
                    <a:solidFill>
                      <a:srgbClr val="EEEEEE"/>
                    </a:solidFill>
                  </a:tcPr>
                </a:tc>
              </a:tr>
              <a:tr h="264795">
                <a:tc>
                  <a:txBody>
                    <a:bodyPr/>
                    <a:lstStyle/>
                    <a:p>
                      <a:pPr marL="71755" marR="0" lvl="0" indent="0" algn="l" defTabSz="914400" eaLnBrk="1" fontAlgn="auto" latinLnBrk="0" hangingPunct="1">
                        <a:lnSpc>
                          <a:spcPts val="1010"/>
                        </a:lnSpc>
                        <a:spcBef>
                          <a:spcPts val="300"/>
                        </a:spcBef>
                        <a:spcAft>
                          <a:spcPts val="0"/>
                        </a:spcAft>
                        <a:buClrTx/>
                        <a:buSzTx/>
                        <a:buFontTx/>
                        <a:buNone/>
                        <a:defRPr/>
                      </a:pPr>
                      <a:r>
                        <a:rPr lang="en-US" altLang="en-US" sz="900" b="0" dirty="0" smtClean="0">
                          <a:solidFill>
                            <a:srgbClr val="313130"/>
                          </a:solidFill>
                          <a:uFillTx/>
                          <a:latin typeface="Arial" panose="020B0604020202020204" pitchFamily="34" charset="0"/>
                          <a:cs typeface="Gill Sans MT" panose="020B0502020104020203"/>
                          <a:sym typeface="+mn-ea"/>
                        </a:rPr>
                        <a:t>Firewall</a:t>
                      </a:r>
                    </a:p>
                  </a:txBody>
                  <a:tcPr marL="0" marR="0" marT="0" marB="0" anchor="ctr">
                    <a:lnR w="19050" cap="flat" cmpd="sng" algn="ctr">
                      <a:solidFill>
                        <a:srgbClr val="FFFFFF"/>
                      </a:solidFill>
                      <a:prstDash val="solid"/>
                      <a:round/>
                      <a:headEnd type="none" w="med" len="med"/>
                      <a:tailEnd type="none" w="med" len="med"/>
                    </a:lnR>
                    <a:lnT w="19050">
                      <a:solidFill>
                        <a:srgbClr val="FFFFFF"/>
                      </a:solidFill>
                      <a:prstDash val="solid"/>
                    </a:lnT>
                    <a:lnB w="19050">
                      <a:solidFill>
                        <a:srgbClr val="FFFFFF"/>
                      </a:solidFill>
                      <a:prstDash val="solid"/>
                    </a:lnB>
                    <a:solidFill>
                      <a:srgbClr val="EEEEEE"/>
                    </a:solidFill>
                  </a:tcPr>
                </a:tc>
                <a:tc>
                  <a:txBody>
                    <a:bodyPr/>
                    <a:lstStyle/>
                    <a:p>
                      <a:pPr marL="72390" marR="19685" lvl="0" indent="0" algn="l" defTabSz="914400" eaLnBrk="1" fontAlgn="auto" latinLnBrk="0" hangingPunct="1">
                        <a:lnSpc>
                          <a:spcPct val="115000"/>
                        </a:lnSpc>
                        <a:spcBef>
                          <a:spcPts val="0"/>
                        </a:spcBef>
                        <a:spcAft>
                          <a:spcPts val="0"/>
                        </a:spcAft>
                        <a:buClrTx/>
                        <a:buSzTx/>
                        <a:buFontTx/>
                        <a:buNone/>
                        <a:tabLst>
                          <a:tab pos="121285" algn="l"/>
                        </a:tabLst>
                        <a:defRPr/>
                      </a:pPr>
                      <a:r>
                        <a:rPr lang="en-US" altLang="zh-CN" sz="900" spc="10" dirty="0" smtClean="0">
                          <a:solidFill>
                            <a:srgbClr val="313130"/>
                          </a:solidFill>
                          <a:latin typeface="Arial" panose="020B0604020202020204" pitchFamily="34" charset="0"/>
                          <a:ea typeface="+mn-ea"/>
                          <a:cs typeface="Calibri" panose="020F0502020204030204"/>
                        </a:rPr>
                        <a:t>DDOS, Filtering Based on ACL/MAC/URL</a:t>
                      </a:r>
                    </a:p>
                  </a:txBody>
                  <a:tcPr marL="0" marR="0" marT="0" marB="0" anchor="ctr">
                    <a:lnL w="19050" cap="flat" cmpd="sng" algn="ctr">
                      <a:solidFill>
                        <a:srgbClr val="FFFFFF"/>
                      </a:solidFill>
                      <a:prstDash val="solid"/>
                      <a:round/>
                      <a:headEnd type="none" w="med" len="med"/>
                      <a:tailEnd type="none" w="med" len="med"/>
                    </a:lnL>
                    <a:lnT w="19050">
                      <a:solidFill>
                        <a:srgbClr val="FFFFFF"/>
                      </a:solidFill>
                      <a:prstDash val="solid"/>
                    </a:lnT>
                    <a:lnB w="19050">
                      <a:solidFill>
                        <a:srgbClr val="FFFFFF"/>
                      </a:solidFill>
                      <a:prstDash val="solid"/>
                    </a:lnB>
                    <a:solidFill>
                      <a:srgbClr val="EEEEEE"/>
                    </a:solidFill>
                  </a:tcPr>
                </a:tc>
              </a:tr>
            </a:tbl>
          </a:graphicData>
        </a:graphic>
      </p:graphicFrame>
      <p:sp>
        <p:nvSpPr>
          <p:cNvPr id="23" name="圆角矩形 22"/>
          <p:cNvSpPr/>
          <p:nvPr/>
        </p:nvSpPr>
        <p:spPr>
          <a:xfrm>
            <a:off x="337636" y="5316963"/>
            <a:ext cx="3480731" cy="269875"/>
          </a:xfrm>
          <a:prstGeom prst="roundRect">
            <a:avLst/>
          </a:prstGeom>
          <a:solidFill>
            <a:srgbClr val="F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568142" y="5311249"/>
            <a:ext cx="1311050" cy="306705"/>
          </a:xfrm>
          <a:prstGeom prst="rect">
            <a:avLst/>
          </a:prstGeom>
          <a:noFill/>
        </p:spPr>
        <p:txBody>
          <a:bodyPr wrap="square" rtlCol="0">
            <a:spAutoFit/>
          </a:bodyPr>
          <a:lstStyle/>
          <a:p>
            <a:pPr algn="l"/>
            <a:r>
              <a:rPr lang="zh-CN" altLang="en-US" sz="1400" dirty="0">
                <a:solidFill>
                  <a:schemeClr val="bg1"/>
                </a:solidFill>
                <a:latin typeface="Arial" panose="020B0604020202020204" pitchFamily="34" charset="0"/>
                <a:cs typeface="Arial" panose="020B0604020202020204" pitchFamily="34" charset="0"/>
              </a:rPr>
              <a:t>Function Data</a:t>
            </a:r>
          </a:p>
        </p:txBody>
      </p:sp>
      <p:sp>
        <p:nvSpPr>
          <p:cNvPr id="25" name="椭圆 24"/>
          <p:cNvSpPr/>
          <p:nvPr/>
        </p:nvSpPr>
        <p:spPr>
          <a:xfrm>
            <a:off x="433521" y="5410602"/>
            <a:ext cx="109681" cy="108000"/>
          </a:xfrm>
          <a:prstGeom prst="ellipse">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WZlMWRkOGRkMWFmODcwOTk3NWEyNGY4YzE2OTBhYmUifQ=="/>
  <p:tag name="KSO_WPP_MARK_KEY" val="813ff8eb-012f-404c-822d-9e8a992e2ac6"/>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759,&quot;width&quot;:869}"/>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UNIT_TABLE_BEAUTIFY" val="smartTable{7149e3d0-b402-493a-94d6-da16937fd255}"/>
  <p:tag name="TABLE_ENDDRAG_ORIGIN_RECT" val="538*51"/>
  <p:tag name="TABLE_ENDDRAG_RECT" val="28*752*538*51"/>
</p:tagLst>
</file>

<file path=ppt/tags/tag22.xml><?xml version="1.0" encoding="utf-8"?>
<p:tagLst xmlns:a="http://schemas.openxmlformats.org/drawingml/2006/main" xmlns:r="http://schemas.openxmlformats.org/officeDocument/2006/relationships" xmlns:p="http://schemas.openxmlformats.org/presentationml/2006/main">
  <p:tag name="KSO_WM_UNIT_TABLE_BEAUTIFY" val="smartTable{102fb185-4a5f-4762-8c0c-4b1d2a292bcd}"/>
</p:tagLst>
</file>

<file path=ppt/tags/tag23.xml><?xml version="1.0" encoding="utf-8"?>
<p:tagLst xmlns:a="http://schemas.openxmlformats.org/drawingml/2006/main" xmlns:r="http://schemas.openxmlformats.org/officeDocument/2006/relationships" xmlns:p="http://schemas.openxmlformats.org/presentationml/2006/main">
  <p:tag name="KSO_WM_UNIT_TABLE_BEAUTIFY" val="smartTable{b37b2a66-c640-480d-b396-0d6aa997f38f}"/>
  <p:tag name="TABLE_ENDDRAG_ORIGIN_RECT" val="274*118"/>
  <p:tag name="TABLE_ENDDRAG_RECT" val="27*279*274*118"/>
</p:tagLst>
</file>

<file path=ppt/tags/tag24.xml><?xml version="1.0" encoding="utf-8"?>
<p:tagLst xmlns:a="http://schemas.openxmlformats.org/drawingml/2006/main" xmlns:r="http://schemas.openxmlformats.org/officeDocument/2006/relationships" xmlns:p="http://schemas.openxmlformats.org/presentationml/2006/main">
  <p:tag name="KSO_WM_UNIT_TABLE_BEAUTIFY" val="smartTable{b7861c3d-0c1f-41ee-95cc-fdf54233a5af}"/>
  <p:tag name="TABLE_ENDDRAG_ORIGIN_RECT" val="268*484"/>
  <p:tag name="TABLE_ENDDRAG_RECT" val="319*54*268*484"/>
</p:tagLst>
</file>

<file path=ppt/tags/tag25.xml><?xml version="1.0" encoding="utf-8"?>
<p:tagLst xmlns:a="http://schemas.openxmlformats.org/drawingml/2006/main" xmlns:r="http://schemas.openxmlformats.org/officeDocument/2006/relationships" xmlns:p="http://schemas.openxmlformats.org/presentationml/2006/main">
  <p:tag name="KSO_WM_UNIT_TABLE_BEAUTIFY" val="smartTable{c52999fb-ca32-478b-ad59-7d89df768c55}"/>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0828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Words>
  <Application>Microsoft Office PowerPoint</Application>
  <PresentationFormat>Personalizado</PresentationFormat>
  <Paragraphs>114</Paragraphs>
  <Slides>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微软雅黑</vt:lpstr>
      <vt:lpstr>宋体</vt:lpstr>
      <vt:lpstr>Arial</vt:lpstr>
      <vt:lpstr>Calibri</vt:lpstr>
      <vt:lpstr>Gill Sans MT</vt:lpstr>
      <vt:lpstr>Office Theme</vt:lpstr>
      <vt:lpstr>V2801SC</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V2802ACT</dc:title>
  <dc:creator/>
  <cp:lastModifiedBy>Cuenta Microsoft</cp:lastModifiedBy>
  <cp:revision>93</cp:revision>
  <dcterms:created xsi:type="dcterms:W3CDTF">2022-03-03T06:09:00Z</dcterms:created>
  <dcterms:modified xsi:type="dcterms:W3CDTF">2023-10-04T17:53:44Z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1900-01-10T00:00:00Z</vt:filetime>
  </property>
  <property fmtid="{D5CDD505-2E9C-101B-9397-08002B2CF9AE}" pid="3" name="Creator">
    <vt:lpwstr>Adobe InDesign 16.3 (Macintosh)</vt:lpwstr>
  </property>
  <property fmtid="{D5CDD505-2E9C-101B-9397-08002B2CF9AE}" pid="4" name="LastSaved">
    <vt:filetime>1900-01-10T00:00:00Z</vt:filetime>
  </property>
  <property fmtid="{D5CDD505-2E9C-101B-9397-08002B2CF9AE}" pid="5" name="ICV">
    <vt:lpwstr>23075B4F42E4480C9C9D93D65A290F17_13</vt:lpwstr>
  </property>
  <property fmtid="{D5CDD505-2E9C-101B-9397-08002B2CF9AE}" pid="6" name="KSOProductBuildVer">
    <vt:lpwstr>2052-11.1.0.14036</vt:lpwstr>
  </property>
</Properties>
</file>