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3" r:id="rId3"/>
    <p:sldMasterId id="2147483679" r:id="rId4"/>
  </p:sldMasterIdLst>
  <p:notesMasterIdLst>
    <p:notesMasterId r:id="rId22"/>
  </p:notesMasterIdLst>
  <p:handoutMasterIdLst>
    <p:handoutMasterId r:id="rId23"/>
  </p:handoutMasterIdLst>
  <p:sldIdLst>
    <p:sldId id="262" r:id="rId5"/>
    <p:sldId id="258" r:id="rId6"/>
    <p:sldId id="284" r:id="rId7"/>
    <p:sldId id="285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5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79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6" pos="210" userDrawn="1">
          <p15:clr>
            <a:srgbClr val="A4A3A4"/>
          </p15:clr>
        </p15:guide>
        <p15:guide id="7" pos="498" userDrawn="1">
          <p15:clr>
            <a:srgbClr val="A4A3A4"/>
          </p15:clr>
        </p15:guide>
        <p15:guide id="8" pos="432" userDrawn="1">
          <p15:clr>
            <a:srgbClr val="A4A3A4"/>
          </p15:clr>
        </p15:guide>
        <p15:guide id="9" orient="horz" pos="867" userDrawn="1">
          <p15:clr>
            <a:srgbClr val="A4A3A4"/>
          </p15:clr>
        </p15:guide>
        <p15:guide id="10" orient="horz" pos="6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FBFBF"/>
    <a:srgbClr val="C7000B"/>
    <a:srgbClr val="CA000B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003" autoAdjust="0"/>
  </p:normalViewPr>
  <p:slideViewPr>
    <p:cSldViewPr snapToGrid="0" showGuides="1">
      <p:cViewPr varScale="1">
        <p:scale>
          <a:sx n="86" d="100"/>
          <a:sy n="86" d="100"/>
        </p:scale>
        <p:origin x="66" y="495"/>
      </p:cViewPr>
      <p:guideLst>
        <p:guide orient="horz" pos="2160"/>
        <p:guide pos="3840"/>
        <p:guide pos="279"/>
        <p:guide pos="7401"/>
        <p:guide pos="210"/>
        <p:guide pos="498"/>
        <p:guide pos="432"/>
        <p:guide orient="horz" pos="867"/>
        <p:guide orient="horz" pos="6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86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20AC3-39EB-4D37-8E37-860C5A7FB1FF}" type="datetimeFigureOut">
              <a:rPr lang="zh-CN" altLang="en-US" smtClean="0">
                <a:latin typeface="Arial" panose="020B0604020202020204" pitchFamily="34" charset="0"/>
              </a:rPr>
              <a:t>2023/3/15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EEB10-909B-4971-8B17-317BDE240226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17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6A111-15C6-460E-9291-C5E5CA58BFE2}" type="datetimeFigureOut">
              <a:rPr lang="zh-CN" altLang="en-US" smtClean="0">
                <a:latin typeface="Arial" panose="020B0604020202020204" pitchFamily="34" charset="0"/>
              </a:rPr>
              <a:t>2023/3/15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748C8-EE62-4611-956B-E2F04684AED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4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38200" y="851430"/>
            <a:ext cx="9144000" cy="689504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38200" y="1781709"/>
            <a:ext cx="4521200" cy="80909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altLang="zh-CN" dirty="0"/>
              <a:t>Author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Date</a:t>
            </a:r>
            <a:r>
              <a:rPr lang="zh-CN" altLang="en-US" dirty="0"/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42873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7"/>
          <a:stretch/>
        </p:blipFill>
        <p:spPr>
          <a:xfrm>
            <a:off x="0" y="0"/>
            <a:ext cx="12192000" cy="59944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38200" y="1781709"/>
            <a:ext cx="4521200" cy="80909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altLang="zh-CN" dirty="0"/>
              <a:t>Author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Date</a:t>
            </a:r>
            <a:r>
              <a:rPr lang="zh-CN" altLang="en-US" dirty="0"/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35845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6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5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734131" y="1278467"/>
            <a:ext cx="11028231" cy="45840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en-US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937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0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9"/>
          <a:stretch/>
        </p:blipFill>
        <p:spPr>
          <a:xfrm>
            <a:off x="0" y="0"/>
            <a:ext cx="12192000" cy="6011694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889000"/>
            <a:ext cx="10515600" cy="801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748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zh-CN" dirty="0"/>
              <a:t>Author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Date</a:t>
            </a:r>
            <a:r>
              <a:rPr lang="zh-CN" altLang="en-US" dirty="0"/>
              <a:t>：</a:t>
            </a:r>
          </a:p>
        </p:txBody>
      </p:sp>
      <p:sp>
        <p:nvSpPr>
          <p:cNvPr id="10" name="日期占位符 3"/>
          <p:cNvSpPr txBox="1">
            <a:spLocks/>
          </p:cNvSpPr>
          <p:nvPr userDrawn="1"/>
        </p:nvSpPr>
        <p:spPr>
          <a:xfrm>
            <a:off x="838200" y="6305905"/>
            <a:ext cx="2743200" cy="2320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kumimoji="1" lang="en-US" altLang="zh-CN" sz="1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Security Level:</a:t>
            </a:r>
            <a:endParaRPr lang="en-US" altLang="zh-CN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279" y="6305905"/>
            <a:ext cx="1755084" cy="2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0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lang="zh-CN" altLang="en-US" sz="3200" b="1" kern="1200" dirty="0" smtClean="0">
          <a:solidFill>
            <a:schemeClr val="tx2">
              <a:lumMod val="50000"/>
            </a:schemeClr>
          </a:solidFill>
          <a:latin typeface="Arial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lang="zh-CN" altLang="en-US" sz="1400" kern="1200" dirty="0">
          <a:solidFill>
            <a:schemeClr val="tx2">
              <a:lumMod val="50000"/>
            </a:schemeClr>
          </a:solidFill>
          <a:latin typeface="Arial" pitchFamily="34" charset="-122"/>
          <a:ea typeface="微软雅黑" panose="020B0503020204020204" pitchFamily="34" charset="-122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-6931"/>
            <a:ext cx="12192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68" tIns="60935" rIns="121868" bIns="609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1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直线连接符 14">
            <a:extLst>
              <a:ext uri="{FF2B5EF4-FFF2-40B4-BE49-F238E27FC236}">
                <a16:creationId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5635" y="1349255"/>
            <a:ext cx="19161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6">
            <a:extLst>
              <a:ext uri="{FF2B5EF4-FFF2-40B4-BE49-F238E27FC236}">
                <a16:creationId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558" y="630376"/>
            <a:ext cx="2168542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599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Microsoft YaHei" charset="-122"/>
              </a:rPr>
              <a:t>Contents</a:t>
            </a:r>
            <a:endParaRPr kumimoji="1" lang="zh-CN" altLang="en-US" sz="3599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941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lang="zh-CN" altLang="en-US" sz="3200" b="1" kern="1200" dirty="0" smtClean="0">
          <a:solidFill>
            <a:schemeClr val="tx2">
              <a:lumMod val="50000"/>
            </a:schemeClr>
          </a:solidFill>
          <a:latin typeface="Arial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914354" rtl="0" eaLnBrk="1" latinLnBrk="0" hangingPunct="1">
        <a:lnSpc>
          <a:spcPct val="90000"/>
        </a:lnSpc>
        <a:spcBef>
          <a:spcPts val="1000"/>
        </a:spcBef>
        <a:buFontTx/>
        <a:buNone/>
        <a:defRPr sz="2200" b="0" kern="1200">
          <a:solidFill>
            <a:srgbClr val="000000"/>
          </a:solidFill>
          <a:latin typeface="Arial" pitchFamily="34" charset="-122"/>
          <a:ea typeface="微软雅黑" panose="020B0503020204020204" pitchFamily="34" charset="-122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34133" y="354945"/>
            <a:ext cx="11028231" cy="639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34133" y="1270001"/>
            <a:ext cx="11028231" cy="464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Contents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279" y="6331306"/>
            <a:ext cx="1755084" cy="232047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8" y="6356941"/>
            <a:ext cx="1694387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5" b="0" baseline="0" dirty="0">
                <a:solidFill>
                  <a:srgbClr val="1D1D1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HOLOWITS Confidential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4" y="6402810"/>
            <a:ext cx="499729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5" smtClean="0">
                <a:solidFill>
                  <a:srgbClr val="1D1D1B"/>
                </a:solidFill>
                <a:latin typeface="Arial" pitchFamily="34" charset="0"/>
                <a:cs typeface="Arial" panose="020B0604020202020204" pitchFamily="34" charset="0"/>
              </a:rPr>
              <a:pPr marL="0" marR="0" lvl="0" indent="0" algn="l" defTabSz="890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5" dirty="0">
              <a:solidFill>
                <a:srgbClr val="1D1D1B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1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lang="zh-CN" altLang="en-US" sz="2200" b="1" kern="1200" dirty="0" smtClean="0">
          <a:solidFill>
            <a:srgbClr val="CA000B"/>
          </a:solidFill>
          <a:latin typeface="Arial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914354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bg2">
              <a:lumMod val="10000"/>
            </a:schemeClr>
          </a:solidFill>
          <a:latin typeface="Arial" pitchFamily="34" charset="-122"/>
          <a:ea typeface="微软雅黑" panose="020B0503020204020204" pitchFamily="34" charset="-122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45F1158-B1AA-8F41-AF0A-FEA0EC1874AC}"/>
              </a:ext>
            </a:extLst>
          </p:cNvPr>
          <p:cNvSpPr txBox="1">
            <a:spLocks/>
          </p:cNvSpPr>
          <p:nvPr userDrawn="1"/>
        </p:nvSpPr>
        <p:spPr>
          <a:xfrm>
            <a:off x="1638473" y="2904891"/>
            <a:ext cx="5406139" cy="13062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</a:t>
            </a:r>
            <a:r>
              <a:rPr lang="en-US" altLang="zh-CN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hank You</a:t>
            </a:r>
            <a:endParaRPr 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184574" y="2543033"/>
            <a:ext cx="3439884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Arial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1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</a:rPr>
              <a:t>Copyright © </a:t>
            </a:r>
            <a:r>
              <a:rPr kumimoji="1" lang="en-US" altLang="zh-CN" sz="851" b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+mn-cs"/>
              </a:rPr>
              <a:t>HOLOWITS Technologies PTE. Ltd. 2022                     All </a:t>
            </a:r>
            <a:r>
              <a:rPr kumimoji="1" lang="en-US" altLang="zh-CN" sz="851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</a:rPr>
              <a:t>Rights Reserved.</a:t>
            </a:r>
            <a:br>
              <a:rPr kumimoji="1" lang="en-US" altLang="zh-CN" sz="779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</a:rPr>
            </a:br>
            <a:br>
              <a:rPr kumimoji="1" lang="en-US" altLang="zh-CN" sz="779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</a:rPr>
            </a:br>
            <a:r>
              <a:rPr kumimoji="1" lang="en-US" altLang="zh-CN" sz="85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1" lang="en-US" altLang="zh-CN" sz="85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1" lang="en-US" altLang="zh-CN" sz="85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1" lang="en-US" altLang="zh-CN" sz="85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1" lang="en-US" altLang="zh-CN" sz="85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1" lang="en-US" altLang="zh-CN" sz="85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1" lang="en-US" altLang="zh-CN" sz="85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1" lang="en-US" altLang="zh-CN" sz="85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only and constitutes neither an offer nor an acceptance. HOLOWITS 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4698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Arial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38200" y="851430"/>
            <a:ext cx="8516815" cy="689504"/>
          </a:xfrm>
        </p:spPr>
        <p:txBody>
          <a:bodyPr anchor="ctr">
            <a:noAutofit/>
          </a:bodyPr>
          <a:lstStyle/>
          <a:p>
            <a:pPr fontAlgn="ctr"/>
            <a:r>
              <a:rPr lang="en-US" b="0" u="none" dirty="0">
                <a:latin typeface="Arial" panose="020B0604020202020204" pitchFamily="34" charset="0"/>
              </a:rPr>
              <a:t>How to Connect Cameras to the HOLOWITS Cloud Service and Use Basic Functions</a:t>
            </a:r>
          </a:p>
        </p:txBody>
      </p:sp>
    </p:spTree>
    <p:extLst>
      <p:ext uri="{BB962C8B-B14F-4D97-AF65-F5344CB8AC3E}">
        <p14:creationId xmlns:p14="http://schemas.microsoft.com/office/powerpoint/2010/main" val="296419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/>
          <p:cNvSpPr txBox="1"/>
          <p:nvPr/>
        </p:nvSpPr>
        <p:spPr>
          <a:xfrm>
            <a:off x="324583" y="120789"/>
            <a:ext cx="11424505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zh-CN"/>
            </a:defPPr>
            <a:lvl1pPr fontAlgn="ctr">
              <a:defRPr sz="2800" b="1" u="none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How to Use Basic Functions (2)</a:t>
            </a: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347203" y="765035"/>
            <a:ext cx="3814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+mj-lt"/>
              <a:buAutoNum type="arabicPeriod" startAt="2"/>
            </a:pPr>
            <a:r>
              <a:rPr lang="en-US" sz="1600" b="0" u="none" dirty="0">
                <a:latin typeface="Arial" panose="020B0604020202020204" pitchFamily="34" charset="0"/>
              </a:rPr>
              <a:t>Restore to the default certificate.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4320" y="1111884"/>
            <a:ext cx="30333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AutoNum type="alphaLcPeriod"/>
            </a:pPr>
            <a:r>
              <a:rPr lang="en-US" sz="1600" b="0" u="none" dirty="0">
                <a:latin typeface="Arial" panose="020B0604020202020204" pitchFamily="34" charset="0"/>
              </a:rPr>
              <a:t>Access the cloud service connection page.</a:t>
            </a:r>
          </a:p>
          <a:p>
            <a:pPr marL="342900" indent="-342900" fontAlgn="ctr"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Click </a:t>
            </a:r>
            <a:r>
              <a:rPr lang="en-US" altLang="zh-CN" sz="1600" b="1" dirty="0">
                <a:latin typeface="Arial" panose="020B0604020202020204" pitchFamily="34" charset="0"/>
              </a:rPr>
              <a:t>Set Certificate</a:t>
            </a:r>
            <a:r>
              <a:rPr lang="en-US" altLang="zh-CN" sz="1600" dirty="0">
                <a:latin typeface="Arial" panose="020B0604020202020204" pitchFamily="34" charset="0"/>
              </a:rPr>
              <a:t>.</a:t>
            </a:r>
          </a:p>
          <a:p>
            <a:pPr marL="342900" indent="-342900" fontAlgn="ctr"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Set required parameters and click </a:t>
            </a:r>
            <a:r>
              <a:rPr lang="en-US" altLang="zh-CN" sz="1600" b="1" dirty="0">
                <a:latin typeface="Arial" panose="020B0604020202020204" pitchFamily="34" charset="0"/>
              </a:rPr>
              <a:t>Restore Certificate</a:t>
            </a:r>
            <a:r>
              <a:rPr lang="en-US" altLang="zh-CN" sz="1600" dirty="0">
                <a:latin typeface="Arial" panose="020B0604020202020204" pitchFamily="34" charset="0"/>
              </a:rPr>
              <a:t> in the dialog box that is displayed.</a:t>
            </a:r>
          </a:p>
          <a:p>
            <a:pPr marL="342900" indent="-342900" fontAlgn="ctr"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Wait 10s to 20s for the camera to goes online again.</a:t>
            </a:r>
          </a:p>
          <a:p>
            <a:pPr marL="342900" indent="-342900" fontAlgn="ctr">
              <a:buAutoNum type="alphaLcPeriod"/>
            </a:pPr>
            <a:endParaRPr lang="en-US" altLang="zh-CN" sz="1600" dirty="0">
              <a:latin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40" y="848612"/>
            <a:ext cx="7982712" cy="47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48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/>
          <p:cNvSpPr txBox="1"/>
          <p:nvPr/>
        </p:nvSpPr>
        <p:spPr>
          <a:xfrm>
            <a:off x="324583" y="120789"/>
            <a:ext cx="11424505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zh-CN"/>
            </a:defPPr>
            <a:lvl1pPr fontAlgn="ctr">
              <a:defRPr sz="2800" b="1" u="none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How to Use Basic Functions (3)</a:t>
            </a: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340594" y="760212"/>
            <a:ext cx="3814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+mj-lt"/>
              <a:buAutoNum type="arabicPeriod" startAt="3"/>
            </a:pPr>
            <a:r>
              <a:rPr lang="en-US" sz="1600" b="0" u="none" dirty="0">
                <a:latin typeface="Arial" panose="020B0604020202020204" pitchFamily="34" charset="0"/>
              </a:rPr>
              <a:t>View live video.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20434" y="2054768"/>
            <a:ext cx="4007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b="0" u="none" dirty="0">
                <a:latin typeface="Arial" panose="020B0604020202020204" pitchFamily="34" charset="0"/>
              </a:rPr>
              <a:t>Allows you to share </a:t>
            </a:r>
            <a:r>
              <a:rPr lang="en-US" sz="1600" dirty="0">
                <a:latin typeface="Arial" panose="020B0604020202020204" pitchFamily="34" charset="0"/>
              </a:rPr>
              <a:t>camera</a:t>
            </a:r>
            <a:r>
              <a:rPr lang="en-US" sz="1600" b="0" u="none" dirty="0">
                <a:latin typeface="Arial" panose="020B0604020202020204" pitchFamily="34" charset="0"/>
              </a:rPr>
              <a:t>s with others.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26475" y="2555296"/>
            <a:ext cx="3419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b="0" u="none" dirty="0">
                <a:latin typeface="Arial" panose="020B0604020202020204" pitchFamily="34" charset="0"/>
              </a:rPr>
              <a:t>Allows camera settings.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26475" y="2972879"/>
            <a:ext cx="341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b="0" u="none" dirty="0">
                <a:latin typeface="Arial" panose="020B0604020202020204" pitchFamily="34" charset="0"/>
              </a:rPr>
              <a:t>Allows you to switch between HD and SD during live video viewing.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pic>
        <p:nvPicPr>
          <p:cNvPr id="10" name="Picture 2" descr="C:\Users\lwx946653\AppData\Roaming\eSpace_Desktop\UserData\lwx946653\imagefiles\d763dc3283a777097fabd293afcf91003e1a53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701" y="964480"/>
            <a:ext cx="2266542" cy="49172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wx946653\AppData\Roaming\eSpace_Desktop\UserData\lwx946653\imagefiles\e37151ce0405f31a40f5c8db157d418c2b06575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849" y="964478"/>
            <a:ext cx="2266543" cy="49172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703480" y="1108116"/>
            <a:ext cx="440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+mj-lt"/>
              <a:buAutoNum type="alphaLcPeriod"/>
            </a:pPr>
            <a:r>
              <a:rPr lang="en-US" sz="1600" b="0" u="none" dirty="0">
                <a:latin typeface="Arial" panose="020B0604020202020204" pitchFamily="34" charset="0"/>
              </a:rPr>
              <a:t>Click the playback button. The live video viewing page is displayed.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79152" y="2526573"/>
            <a:ext cx="396000" cy="39600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79152" y="2026045"/>
            <a:ext cx="396000" cy="396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883" y="3027102"/>
            <a:ext cx="396000" cy="396000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74883" y="3527630"/>
            <a:ext cx="396000" cy="396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408" y="4184159"/>
            <a:ext cx="742950" cy="666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933" y="4925599"/>
            <a:ext cx="733425" cy="71437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326476" y="3576284"/>
            <a:ext cx="3419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b="0" u="none" dirty="0">
                <a:latin typeface="Arial" panose="020B0604020202020204" pitchFamily="34" charset="0"/>
              </a:rPr>
              <a:t>Plays video in full screen.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26475" y="4345150"/>
            <a:ext cx="3746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b="0" u="none" dirty="0">
                <a:latin typeface="Arial" panose="020B0604020202020204" pitchFamily="34" charset="0"/>
              </a:rPr>
              <a:t>Allows you to perform voice intercom.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90631" y="5113509"/>
            <a:ext cx="3419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b="0" u="none" dirty="0">
                <a:latin typeface="Arial" panose="020B0604020202020204" pitchFamily="34" charset="0"/>
              </a:rPr>
              <a:t>Plays back recordings.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69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/>
          <p:cNvSpPr txBox="1"/>
          <p:nvPr/>
        </p:nvSpPr>
        <p:spPr>
          <a:xfrm>
            <a:off x="324583" y="120789"/>
            <a:ext cx="11424505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zh-CN"/>
            </a:defPPr>
            <a:lvl1pPr fontAlgn="ctr">
              <a:defRPr sz="2800" b="1" u="none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How to Use Basic Functions (4)</a:t>
            </a: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342167" y="760212"/>
            <a:ext cx="3892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+mj-lt"/>
              <a:buAutoNum type="arabicPeriod" startAt="4"/>
            </a:pPr>
            <a:r>
              <a:rPr lang="en-US" sz="1600" b="0" u="none" dirty="0">
                <a:latin typeface="Arial" panose="020B0604020202020204" pitchFamily="34" charset="0"/>
              </a:rPr>
              <a:t>View details on the </a:t>
            </a:r>
            <a:r>
              <a:rPr lang="en-US" sz="1600" b="1" u="none" dirty="0">
                <a:latin typeface="Arial" panose="020B0604020202020204" pitchFamily="34" charset="0"/>
              </a:rPr>
              <a:t>Settings</a:t>
            </a:r>
            <a:r>
              <a:rPr lang="en-US" sz="1600" b="0" u="none" dirty="0">
                <a:latin typeface="Arial" panose="020B0604020202020204" pitchFamily="34" charset="0"/>
              </a:rPr>
              <a:t> page.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pic>
        <p:nvPicPr>
          <p:cNvPr id="8194" name="Picture 2" descr="C:\Users\lwx946653\AppData\Roaming\eSpace_Desktop\UserData\lwx946653\imagefiles\originalImgfiles\a3ecaa1e14a045fb6c407a3435c929bc06ec5d9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28" y="386294"/>
            <a:ext cx="2952721" cy="63975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组合 54"/>
          <p:cNvGrpSpPr/>
          <p:nvPr/>
        </p:nvGrpSpPr>
        <p:grpSpPr>
          <a:xfrm>
            <a:off x="644358" y="1260943"/>
            <a:ext cx="6398931" cy="338554"/>
            <a:chOff x="411444" y="1156038"/>
            <a:chExt cx="6398931" cy="338554"/>
          </a:xfrm>
        </p:grpSpPr>
        <p:sp>
          <p:nvSpPr>
            <p:cNvPr id="11" name="文本框 10"/>
            <p:cNvSpPr txBox="1"/>
            <p:nvPr/>
          </p:nvSpPr>
          <p:spPr>
            <a:xfrm>
              <a:off x="411444" y="1156038"/>
              <a:ext cx="34191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ctr"/>
              <a:r>
                <a:rPr lang="en-US" sz="1600" b="0" u="none" dirty="0">
                  <a:latin typeface="Arial" panose="020B0604020202020204" pitchFamily="34" charset="0"/>
                </a:rPr>
                <a:t>Device name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cxnSp>
          <p:nvCxnSpPr>
            <p:cNvPr id="3" name="直接连接符 2"/>
            <p:cNvCxnSpPr>
              <a:stCxn id="11" idx="3"/>
            </p:cNvCxnSpPr>
            <p:nvPr/>
          </p:nvCxnSpPr>
          <p:spPr>
            <a:xfrm>
              <a:off x="3830593" y="1325315"/>
              <a:ext cx="29797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650250" y="1609024"/>
            <a:ext cx="6398930" cy="338554"/>
            <a:chOff x="411445" y="1533388"/>
            <a:chExt cx="6398930" cy="338554"/>
          </a:xfrm>
        </p:grpSpPr>
        <p:sp>
          <p:nvSpPr>
            <p:cNvPr id="23" name="文本框 22"/>
            <p:cNvSpPr txBox="1"/>
            <p:nvPr/>
          </p:nvSpPr>
          <p:spPr>
            <a:xfrm>
              <a:off x="411445" y="1533388"/>
              <a:ext cx="34191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ctr"/>
              <a:r>
                <a:rPr lang="en-US" sz="1600" b="0" u="none" dirty="0">
                  <a:latin typeface="Arial" panose="020B0604020202020204" pitchFamily="34" charset="0"/>
                </a:rPr>
                <a:t>Device SN</a:t>
              </a:r>
            </a:p>
          </p:txBody>
        </p:sp>
        <p:cxnSp>
          <p:nvCxnSpPr>
            <p:cNvPr id="37" name="直接连接符 36"/>
            <p:cNvCxnSpPr>
              <a:stCxn id="23" idx="3"/>
            </p:cNvCxnSpPr>
            <p:nvPr/>
          </p:nvCxnSpPr>
          <p:spPr>
            <a:xfrm>
              <a:off x="3830594" y="1702665"/>
              <a:ext cx="29797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654403" y="1921569"/>
            <a:ext cx="6394777" cy="338554"/>
            <a:chOff x="415598" y="1871942"/>
            <a:chExt cx="6394777" cy="338554"/>
          </a:xfrm>
        </p:grpSpPr>
        <p:sp>
          <p:nvSpPr>
            <p:cNvPr id="24" name="文本框 23"/>
            <p:cNvSpPr txBox="1"/>
            <p:nvPr/>
          </p:nvSpPr>
          <p:spPr>
            <a:xfrm>
              <a:off x="415598" y="1871942"/>
              <a:ext cx="34191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ctr"/>
              <a:r>
                <a:rPr lang="en-US" sz="1600" b="0" u="none" dirty="0">
                  <a:latin typeface="Arial" panose="020B0604020202020204" pitchFamily="34" charset="0"/>
                </a:rPr>
                <a:t>Device type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cxnSp>
          <p:nvCxnSpPr>
            <p:cNvPr id="38" name="直接连接符 37"/>
            <p:cNvCxnSpPr>
              <a:stCxn id="24" idx="3"/>
            </p:cNvCxnSpPr>
            <p:nvPr/>
          </p:nvCxnSpPr>
          <p:spPr>
            <a:xfrm>
              <a:off x="3834747" y="2041219"/>
              <a:ext cx="2975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644358" y="2245105"/>
            <a:ext cx="6404822" cy="338554"/>
            <a:chOff x="405553" y="2197569"/>
            <a:chExt cx="6404822" cy="338554"/>
          </a:xfrm>
        </p:grpSpPr>
        <p:sp>
          <p:nvSpPr>
            <p:cNvPr id="25" name="文本框 24"/>
            <p:cNvSpPr txBox="1"/>
            <p:nvPr/>
          </p:nvSpPr>
          <p:spPr>
            <a:xfrm>
              <a:off x="405553" y="2197569"/>
              <a:ext cx="34191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ctr"/>
              <a:r>
                <a:rPr lang="en-US" sz="1600" b="0" u="none" dirty="0">
                  <a:latin typeface="Arial" panose="020B0604020202020204" pitchFamily="34" charset="0"/>
                </a:rPr>
                <a:t>Firmware version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cxnSp>
          <p:nvCxnSpPr>
            <p:cNvPr id="39" name="直接连接符 38"/>
            <p:cNvCxnSpPr>
              <a:stCxn id="25" idx="3"/>
            </p:cNvCxnSpPr>
            <p:nvPr/>
          </p:nvCxnSpPr>
          <p:spPr>
            <a:xfrm flipV="1">
              <a:off x="3824702" y="2366598"/>
              <a:ext cx="2985673" cy="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644358" y="2574919"/>
            <a:ext cx="6409778" cy="338554"/>
            <a:chOff x="400597" y="2536123"/>
            <a:chExt cx="6409778" cy="338554"/>
          </a:xfrm>
        </p:grpSpPr>
        <p:sp>
          <p:nvSpPr>
            <p:cNvPr id="26" name="文本框 25"/>
            <p:cNvSpPr txBox="1"/>
            <p:nvPr/>
          </p:nvSpPr>
          <p:spPr>
            <a:xfrm>
              <a:off x="400597" y="2536123"/>
              <a:ext cx="34191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ctr"/>
              <a:r>
                <a:rPr lang="en-US" sz="1600" b="0" u="none" dirty="0">
                  <a:latin typeface="Arial" panose="020B0604020202020204" pitchFamily="34" charset="0"/>
                </a:rPr>
                <a:t>Device MAC address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cxnSp>
          <p:nvCxnSpPr>
            <p:cNvPr id="40" name="直接连接符 39"/>
            <p:cNvCxnSpPr>
              <a:stCxn id="26" idx="3"/>
            </p:cNvCxnSpPr>
            <p:nvPr/>
          </p:nvCxnSpPr>
          <p:spPr>
            <a:xfrm flipV="1">
              <a:off x="3819746" y="2705152"/>
              <a:ext cx="2990629" cy="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601626" y="3186324"/>
            <a:ext cx="6457933" cy="338554"/>
            <a:chOff x="411444" y="2875246"/>
            <a:chExt cx="6457933" cy="338554"/>
          </a:xfrm>
        </p:grpSpPr>
        <p:sp>
          <p:nvSpPr>
            <p:cNvPr id="27" name="文本框 26"/>
            <p:cNvSpPr txBox="1"/>
            <p:nvPr/>
          </p:nvSpPr>
          <p:spPr>
            <a:xfrm>
              <a:off x="411444" y="2875246"/>
              <a:ext cx="34191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ctr"/>
              <a:r>
                <a:rPr lang="en-US" sz="1600" b="0" u="none" dirty="0">
                  <a:latin typeface="Arial" panose="020B0604020202020204" pitchFamily="34" charset="0"/>
                </a:rPr>
                <a:t>Video encryption switch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cxnSp>
          <p:nvCxnSpPr>
            <p:cNvPr id="41" name="直接连接符 40"/>
            <p:cNvCxnSpPr>
              <a:stCxn id="27" idx="3"/>
            </p:cNvCxnSpPr>
            <p:nvPr/>
          </p:nvCxnSpPr>
          <p:spPr>
            <a:xfrm>
              <a:off x="3830593" y="3044523"/>
              <a:ext cx="3038784" cy="156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585356" y="3512057"/>
            <a:ext cx="6468780" cy="338554"/>
            <a:chOff x="400597" y="3200217"/>
            <a:chExt cx="6468780" cy="338554"/>
          </a:xfrm>
        </p:grpSpPr>
        <p:sp>
          <p:nvSpPr>
            <p:cNvPr id="28" name="文本框 27"/>
            <p:cNvSpPr txBox="1"/>
            <p:nvPr/>
          </p:nvSpPr>
          <p:spPr>
            <a:xfrm>
              <a:off x="400597" y="3200217"/>
              <a:ext cx="34191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ctr"/>
              <a:r>
                <a:rPr lang="en-US" sz="1600" b="0" u="none" dirty="0">
                  <a:latin typeface="Arial" panose="020B0604020202020204" pitchFamily="34" charset="0"/>
                </a:rPr>
                <a:t>Video watermark switch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cxnSp>
          <p:nvCxnSpPr>
            <p:cNvPr id="42" name="直接连接符 41"/>
            <p:cNvCxnSpPr>
              <a:stCxn id="28" idx="3"/>
            </p:cNvCxnSpPr>
            <p:nvPr/>
          </p:nvCxnSpPr>
          <p:spPr>
            <a:xfrm flipV="1">
              <a:off x="3819746" y="3369085"/>
              <a:ext cx="3049631" cy="4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605389" y="3841623"/>
            <a:ext cx="6450407" cy="338554"/>
            <a:chOff x="418970" y="3525187"/>
            <a:chExt cx="6450407" cy="338554"/>
          </a:xfrm>
        </p:grpSpPr>
        <p:sp>
          <p:nvSpPr>
            <p:cNvPr id="29" name="文本框 28"/>
            <p:cNvSpPr txBox="1"/>
            <p:nvPr/>
          </p:nvSpPr>
          <p:spPr>
            <a:xfrm>
              <a:off x="418970" y="3525187"/>
              <a:ext cx="34191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ctr"/>
              <a:r>
                <a:rPr lang="en-US" sz="1600" b="0" u="none" dirty="0">
                  <a:latin typeface="Arial" panose="020B0604020202020204" pitchFamily="34" charset="0"/>
                </a:rPr>
                <a:t>Remote </a:t>
              </a:r>
              <a:r>
                <a:rPr lang="en-US" altLang="zh-CN" sz="1600" dirty="0">
                  <a:latin typeface="Arial" panose="020B0604020202020204" pitchFamily="34" charset="0"/>
                </a:rPr>
                <a:t>device</a:t>
              </a:r>
              <a:r>
                <a:rPr lang="en-US" sz="1600" b="0" u="none" dirty="0">
                  <a:latin typeface="Arial" panose="020B0604020202020204" pitchFamily="34" charset="0"/>
                </a:rPr>
                <a:t> restart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cxnSp>
          <p:nvCxnSpPr>
            <p:cNvPr id="43" name="直接连接符 42"/>
            <p:cNvCxnSpPr>
              <a:stCxn id="29" idx="3"/>
            </p:cNvCxnSpPr>
            <p:nvPr/>
          </p:nvCxnSpPr>
          <p:spPr>
            <a:xfrm>
              <a:off x="3838119" y="3694464"/>
              <a:ext cx="303125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869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wx946653\AppData\Roaming\eSpace_Desktop\UserData\lwx946653\imagefiles\bb6deb0e433561c526a3e97279cc9905ac97d3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16" y="913151"/>
            <a:ext cx="2409076" cy="52264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文本框 61"/>
          <p:cNvSpPr txBox="1"/>
          <p:nvPr/>
        </p:nvSpPr>
        <p:spPr>
          <a:xfrm>
            <a:off x="324583" y="120789"/>
            <a:ext cx="11424505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zh-CN"/>
            </a:defPPr>
            <a:lvl1pPr fontAlgn="ctr">
              <a:defRPr sz="2800" b="1" u="none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How to Use Basic Functions (5)</a:t>
            </a:r>
            <a:endParaRPr lang="en-US" altLang="zh-CN" dirty="0"/>
          </a:p>
        </p:txBody>
      </p:sp>
      <p:sp>
        <p:nvSpPr>
          <p:cNvPr id="9" name="文本框 8"/>
          <p:cNvSpPr txBox="1"/>
          <p:nvPr/>
        </p:nvSpPr>
        <p:spPr>
          <a:xfrm>
            <a:off x="1367137" y="3357107"/>
            <a:ext cx="3419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b="0" u="none" dirty="0">
                <a:latin typeface="Arial" panose="020B0604020202020204" pitchFamily="34" charset="0"/>
              </a:rPr>
              <a:t>2x or 4x slow forward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32855" y="2211122"/>
            <a:ext cx="372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1600" dirty="0"/>
              <a:t>Redirection</a:t>
            </a:r>
            <a:r>
              <a:rPr lang="en-US" sz="1600" b="0" u="none" dirty="0">
                <a:latin typeface="Arial" panose="020B0604020202020204" pitchFamily="34" charset="0"/>
              </a:rPr>
              <a:t> from the live video viewing page to the recording playback page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84" y="2211197"/>
            <a:ext cx="733425" cy="71437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367137" y="4315107"/>
            <a:ext cx="3419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b="0" u="none" dirty="0">
                <a:latin typeface="Arial" panose="020B0604020202020204" pitchFamily="34" charset="0"/>
              </a:rPr>
              <a:t>Pause/Play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67137" y="5384147"/>
            <a:ext cx="3419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b="0" u="none" dirty="0">
                <a:latin typeface="Arial" panose="020B0604020202020204" pitchFamily="34" charset="0"/>
              </a:rPr>
              <a:t>2x or 4x fast forward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84" y="3159672"/>
            <a:ext cx="771525" cy="733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60" y="4127197"/>
            <a:ext cx="714375" cy="714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248" y="5229699"/>
            <a:ext cx="695325" cy="695325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6933007" y="1073923"/>
            <a:ext cx="4983133" cy="584775"/>
            <a:chOff x="6765954" y="801362"/>
            <a:chExt cx="4983133" cy="584775"/>
          </a:xfrm>
        </p:grpSpPr>
        <p:sp>
          <p:nvSpPr>
            <p:cNvPr id="7" name="文本框 6"/>
            <p:cNvSpPr txBox="1"/>
            <p:nvPr/>
          </p:nvSpPr>
          <p:spPr>
            <a:xfrm>
              <a:off x="7994678" y="801362"/>
              <a:ext cx="37544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ctr"/>
              <a:r>
                <a:rPr lang="en-US" sz="1600" b="0" u="none" dirty="0">
                  <a:latin typeface="Arial" panose="020B0604020202020204" pitchFamily="34" charset="0"/>
                </a:rPr>
                <a:t>Calendar for you to select a day on which recordings are to be played back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6765954" y="1032194"/>
              <a:ext cx="12287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6933007" y="2035724"/>
            <a:ext cx="4647874" cy="338554"/>
            <a:chOff x="6765954" y="1763163"/>
            <a:chExt cx="4647874" cy="338554"/>
          </a:xfrm>
        </p:grpSpPr>
        <p:sp>
          <p:nvSpPr>
            <p:cNvPr id="8" name="文本框 7"/>
            <p:cNvSpPr txBox="1"/>
            <p:nvPr/>
          </p:nvSpPr>
          <p:spPr>
            <a:xfrm>
              <a:off x="7994679" y="1763163"/>
              <a:ext cx="34191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ctr"/>
              <a:r>
                <a:rPr lang="en-US" sz="1600" b="0" u="none" dirty="0">
                  <a:latin typeface="Arial" panose="020B0604020202020204" pitchFamily="34" charset="0"/>
                </a:rPr>
                <a:t>Recording playback page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cxnSp>
          <p:nvCxnSpPr>
            <p:cNvPr id="28" name="直接连接符 27"/>
            <p:cNvCxnSpPr>
              <a:endCxn id="8" idx="1"/>
            </p:cNvCxnSpPr>
            <p:nvPr/>
          </p:nvCxnSpPr>
          <p:spPr>
            <a:xfrm>
              <a:off x="6765954" y="1932440"/>
              <a:ext cx="122872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6799657" y="5123470"/>
            <a:ext cx="4647874" cy="338554"/>
            <a:chOff x="6632604" y="4850909"/>
            <a:chExt cx="4647874" cy="338554"/>
          </a:xfrm>
        </p:grpSpPr>
        <p:sp>
          <p:nvSpPr>
            <p:cNvPr id="24" name="文本框 23"/>
            <p:cNvSpPr txBox="1"/>
            <p:nvPr/>
          </p:nvSpPr>
          <p:spPr>
            <a:xfrm>
              <a:off x="7861329" y="4850909"/>
              <a:ext cx="34191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ctr"/>
              <a:r>
                <a:rPr lang="en-US" sz="1600" b="0" u="none" dirty="0">
                  <a:latin typeface="Arial" panose="020B0604020202020204" pitchFamily="34" charset="0"/>
                </a:rPr>
                <a:t>Progress bar of recording playback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cxnSp>
          <p:nvCxnSpPr>
            <p:cNvPr id="29" name="直接连接符 28"/>
            <p:cNvCxnSpPr>
              <a:endCxn id="24" idx="1"/>
            </p:cNvCxnSpPr>
            <p:nvPr/>
          </p:nvCxnSpPr>
          <p:spPr>
            <a:xfrm>
              <a:off x="6632604" y="5020186"/>
              <a:ext cx="12287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342167" y="760212"/>
            <a:ext cx="3892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+mj-lt"/>
              <a:buAutoNum type="arabicPeriod" startAt="5"/>
            </a:pPr>
            <a:r>
              <a:rPr lang="en-US" altLang="zh-CN" sz="1600" dirty="0">
                <a:latin typeface="Arial" panose="020B0604020202020204" pitchFamily="34" charset="0"/>
              </a:rPr>
              <a:t>Play back recordings.</a:t>
            </a:r>
          </a:p>
        </p:txBody>
      </p:sp>
    </p:spTree>
    <p:extLst>
      <p:ext uri="{BB962C8B-B14F-4D97-AF65-F5344CB8AC3E}">
        <p14:creationId xmlns:p14="http://schemas.microsoft.com/office/powerpoint/2010/main" val="1277064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wx946653\AppData\Roaming\eSpace_Desktop\UserData\lwx946653\imagefiles\c8392dcf36063515ee8210a7d1e5ef94860d6a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44" y="798426"/>
            <a:ext cx="2760722" cy="59893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文本框 61"/>
          <p:cNvSpPr txBox="1"/>
          <p:nvPr/>
        </p:nvSpPr>
        <p:spPr>
          <a:xfrm>
            <a:off x="324583" y="120789"/>
            <a:ext cx="11424505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zh-CN"/>
            </a:defPPr>
            <a:lvl1pPr fontAlgn="ctr">
              <a:defRPr sz="2800" b="1" u="none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How to Use Basic Functions (6)</a:t>
            </a: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342167" y="760212"/>
            <a:ext cx="3814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+mj-lt"/>
              <a:buAutoNum type="arabicPeriod" startAt="6"/>
            </a:pPr>
            <a:r>
              <a:rPr lang="en-US" sz="1600" b="0" u="none" dirty="0">
                <a:latin typeface="Arial" panose="020B0604020202020204" pitchFamily="34" charset="0"/>
              </a:rPr>
              <a:t>View alarms.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4592" y="1773887"/>
            <a:ext cx="36117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spcAft>
                <a:spcPts val="600"/>
              </a:spcAft>
              <a:buAutoNum type="alphaLcPeriod"/>
            </a:pPr>
            <a:r>
              <a:rPr lang="en-US" sz="1600" b="0" u="none" dirty="0">
                <a:latin typeface="Arial" panose="020B0604020202020204" pitchFamily="34" charset="0"/>
              </a:rPr>
              <a:t>Switch to the </a:t>
            </a:r>
            <a:r>
              <a:rPr lang="en-US" sz="1600" b="1" u="none" dirty="0">
                <a:latin typeface="Arial" panose="020B0604020202020204" pitchFamily="34" charset="0"/>
              </a:rPr>
              <a:t>Messages</a:t>
            </a:r>
            <a:r>
              <a:rPr lang="en-US" sz="1600" b="0" u="none" dirty="0">
                <a:latin typeface="Arial" panose="020B0604020202020204" pitchFamily="34" charset="0"/>
              </a:rPr>
              <a:t> page on the app.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View details of an alarm message.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Play back recordings triggered by the alarm.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View live video triggered by the alarm.</a:t>
            </a:r>
          </a:p>
          <a:p>
            <a:pPr marL="342900" indent="-342900" fontAlgn="ctr">
              <a:spcAft>
                <a:spcPts val="600"/>
              </a:spcAft>
              <a:buAutoNum type="alphaLcPeriod"/>
            </a:pP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4320" y="1105221"/>
            <a:ext cx="410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b="0" u="none" dirty="0">
                <a:latin typeface="Arial" panose="020B0604020202020204" pitchFamily="34" charset="0"/>
              </a:rPr>
              <a:t>You can view alarms generated by cameras on the app.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584979" y="1526131"/>
            <a:ext cx="4748003" cy="338554"/>
            <a:chOff x="6765954" y="929489"/>
            <a:chExt cx="4748003" cy="338554"/>
          </a:xfrm>
        </p:grpSpPr>
        <p:sp>
          <p:nvSpPr>
            <p:cNvPr id="7" name="文本框 6"/>
            <p:cNvSpPr txBox="1"/>
            <p:nvPr/>
          </p:nvSpPr>
          <p:spPr>
            <a:xfrm>
              <a:off x="7994679" y="929489"/>
              <a:ext cx="35192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ctr"/>
              <a:r>
                <a:rPr lang="en-US" sz="1600" b="0" u="none" dirty="0">
                  <a:latin typeface="Arial" panose="020B0604020202020204" pitchFamily="34" charset="0"/>
                </a:rPr>
                <a:t>Different alarm types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cxnSp>
          <p:nvCxnSpPr>
            <p:cNvPr id="18" name="直接连接符 17"/>
            <p:cNvCxnSpPr>
              <a:endCxn id="7" idx="1"/>
            </p:cNvCxnSpPr>
            <p:nvPr/>
          </p:nvCxnSpPr>
          <p:spPr>
            <a:xfrm>
              <a:off x="6765954" y="1098766"/>
              <a:ext cx="12287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6482616" y="2761667"/>
            <a:ext cx="4647874" cy="338554"/>
            <a:chOff x="6482616" y="2391659"/>
            <a:chExt cx="4647874" cy="338554"/>
          </a:xfrm>
        </p:grpSpPr>
        <p:sp>
          <p:nvSpPr>
            <p:cNvPr id="8" name="文本框 7"/>
            <p:cNvSpPr txBox="1"/>
            <p:nvPr/>
          </p:nvSpPr>
          <p:spPr>
            <a:xfrm>
              <a:off x="7711341" y="2391659"/>
              <a:ext cx="34191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ctr"/>
              <a:r>
                <a:rPr lang="en-US" sz="1600" b="0" u="none" dirty="0">
                  <a:latin typeface="Arial" panose="020B0604020202020204" pitchFamily="34" charset="0"/>
                </a:rPr>
                <a:t>Alarm messages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cxnSp>
          <p:nvCxnSpPr>
            <p:cNvPr id="28" name="直接连接符 27"/>
            <p:cNvCxnSpPr>
              <a:endCxn id="8" idx="1"/>
            </p:cNvCxnSpPr>
            <p:nvPr/>
          </p:nvCxnSpPr>
          <p:spPr>
            <a:xfrm>
              <a:off x="6482616" y="2560936"/>
              <a:ext cx="122872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6482616" y="6388746"/>
            <a:ext cx="4647874" cy="338554"/>
            <a:chOff x="6482616" y="6018738"/>
            <a:chExt cx="4647874" cy="338554"/>
          </a:xfrm>
        </p:grpSpPr>
        <p:sp>
          <p:nvSpPr>
            <p:cNvPr id="24" name="文本框 23"/>
            <p:cNvSpPr txBox="1"/>
            <p:nvPr/>
          </p:nvSpPr>
          <p:spPr>
            <a:xfrm>
              <a:off x="7711341" y="6018738"/>
              <a:ext cx="34191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ctr"/>
              <a:r>
                <a:rPr lang="en-US" sz="1600" b="1" u="none" dirty="0">
                  <a:latin typeface="Arial" panose="020B0604020202020204" pitchFamily="34" charset="0"/>
                </a:rPr>
                <a:t>Messages</a:t>
              </a:r>
              <a:r>
                <a:rPr lang="en-US" sz="1600" b="0" u="none" dirty="0">
                  <a:latin typeface="Arial" panose="020B0604020202020204" pitchFamily="34" charset="0"/>
                </a:rPr>
                <a:t> page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cxnSp>
          <p:nvCxnSpPr>
            <p:cNvPr id="29" name="直接连接符 28"/>
            <p:cNvCxnSpPr>
              <a:endCxn id="24" idx="1"/>
            </p:cNvCxnSpPr>
            <p:nvPr/>
          </p:nvCxnSpPr>
          <p:spPr>
            <a:xfrm>
              <a:off x="6482616" y="6188015"/>
              <a:ext cx="12287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701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wx946653\AppData\Roaming\eSpace_Desktop\UserData\lwx946653\imagefiles\218e24bab000444f5b81fe7ac45c4567b2484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39" y="704436"/>
            <a:ext cx="2805711" cy="60869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文本框 61"/>
          <p:cNvSpPr txBox="1"/>
          <p:nvPr/>
        </p:nvSpPr>
        <p:spPr>
          <a:xfrm>
            <a:off x="324583" y="120789"/>
            <a:ext cx="11424505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zh-CN"/>
            </a:defPPr>
            <a:lvl1pPr fontAlgn="ctr">
              <a:defRPr sz="2800" b="1" u="none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How to Use Basic Functions (7)</a:t>
            </a: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336974" y="760212"/>
            <a:ext cx="3814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+mj-lt"/>
              <a:buAutoNum type="arabicPeriod" startAt="6"/>
            </a:pPr>
            <a:r>
              <a:rPr lang="en-US" sz="1600" b="0" u="none" dirty="0">
                <a:latin typeface="Arial" panose="020B0604020202020204" pitchFamily="34" charset="0"/>
              </a:rPr>
              <a:t>View alarms.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3808" y="1721522"/>
            <a:ext cx="379026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spcAft>
                <a:spcPts val="600"/>
              </a:spcAft>
              <a:buAutoNum type="alphaLcPeriod"/>
            </a:pPr>
            <a:r>
              <a:rPr lang="en-US" sz="1600" b="0" u="none" dirty="0">
                <a:latin typeface="Arial" panose="020B0604020202020204" pitchFamily="34" charset="0"/>
              </a:rPr>
              <a:t>Switch to the </a:t>
            </a:r>
            <a:r>
              <a:rPr lang="en-US" sz="1600" b="1" u="none" dirty="0">
                <a:latin typeface="Arial" panose="020B0604020202020204" pitchFamily="34" charset="0"/>
              </a:rPr>
              <a:t>Messages</a:t>
            </a:r>
            <a:r>
              <a:rPr lang="en-US" sz="1600" b="0" u="none" dirty="0">
                <a:latin typeface="Arial" panose="020B0604020202020204" pitchFamily="34" charset="0"/>
              </a:rPr>
              <a:t> page on the app.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View details of an alarm message.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Play back recordings triggered by the alarm.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View live video triggered by the alarm.</a:t>
            </a:r>
          </a:p>
          <a:p>
            <a:pPr marL="342900" indent="-342900" fontAlgn="ctr">
              <a:spcAft>
                <a:spcPts val="600"/>
              </a:spcAft>
              <a:buAutoNum type="alphaLcPeriod"/>
            </a:pP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3536" y="1110836"/>
            <a:ext cx="410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b="0" u="none" dirty="0">
                <a:latin typeface="Arial" panose="020B0604020202020204" pitchFamily="34" charset="0"/>
              </a:rPr>
              <a:t>You can view alarms generated by cameras on the app.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467747" y="4480385"/>
            <a:ext cx="1765365" cy="877162"/>
            <a:chOff x="4789704" y="1167651"/>
            <a:chExt cx="1765365" cy="877162"/>
          </a:xfrm>
        </p:grpSpPr>
        <p:sp>
          <p:nvSpPr>
            <p:cNvPr id="7" name="文本框 6"/>
            <p:cNvSpPr txBox="1"/>
            <p:nvPr/>
          </p:nvSpPr>
          <p:spPr>
            <a:xfrm>
              <a:off x="4789704" y="1460038"/>
              <a:ext cx="1262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ctr"/>
              <a:r>
                <a:rPr lang="en-US" sz="1600" b="0" u="none" dirty="0">
                  <a:latin typeface="Arial" panose="020B0604020202020204" pitchFamily="34" charset="0"/>
                </a:rPr>
                <a:t>Live video viewing</a:t>
              </a:r>
            </a:p>
          </p:txBody>
        </p:sp>
        <p:cxnSp>
          <p:nvCxnSpPr>
            <p:cNvPr id="18" name="直接连接符 17"/>
            <p:cNvCxnSpPr>
              <a:endCxn id="7" idx="3"/>
            </p:cNvCxnSpPr>
            <p:nvPr/>
          </p:nvCxnSpPr>
          <p:spPr>
            <a:xfrm flipH="1">
              <a:off x="6052519" y="1167651"/>
              <a:ext cx="502550" cy="5847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910144" y="4382925"/>
            <a:ext cx="3988377" cy="1183829"/>
            <a:chOff x="1522364" y="4163850"/>
            <a:chExt cx="3988377" cy="1183829"/>
          </a:xfrm>
        </p:grpSpPr>
        <p:sp>
          <p:nvSpPr>
            <p:cNvPr id="24" name="文本框 23"/>
            <p:cNvSpPr txBox="1"/>
            <p:nvPr/>
          </p:nvSpPr>
          <p:spPr>
            <a:xfrm>
              <a:off x="1522364" y="4270461"/>
              <a:ext cx="34191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ctr"/>
              <a:r>
                <a:rPr lang="en-US" sz="1600" b="0" u="none" dirty="0">
                  <a:latin typeface="Arial" panose="020B0604020202020204" pitchFamily="34" charset="0"/>
                </a:rPr>
                <a:t>Recording playback (available when the alarm-triggered recording function is enabled in the camera web system)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  <p:cxnSp>
          <p:nvCxnSpPr>
            <p:cNvPr id="29" name="直接连接符 28"/>
            <p:cNvCxnSpPr>
              <a:endCxn id="24" idx="3"/>
            </p:cNvCxnSpPr>
            <p:nvPr/>
          </p:nvCxnSpPr>
          <p:spPr>
            <a:xfrm flipH="1">
              <a:off x="4941513" y="4163850"/>
              <a:ext cx="569228" cy="6452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4" name="Picture 4" descr="C:\Users\lwx946653\AppData\Roaming\eSpace_Desktop\UserData\lwx946653\imagefiles\5c7dbe0fb3e445094accf1a4e2f94654bcd82c5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92" y="704436"/>
            <a:ext cx="2468715" cy="53558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0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41753" y="892097"/>
            <a:ext cx="6815352" cy="4596602"/>
            <a:chOff x="3955928" y="799737"/>
            <a:chExt cx="6815352" cy="4596602"/>
          </a:xfrm>
        </p:grpSpPr>
        <p:pic>
          <p:nvPicPr>
            <p:cNvPr id="11266" name="Picture 2" descr="C:\Users\lwx946653\AppData\Roaming\eSpace_Desktop\UserData\lwx946653\imagefiles\89b77e4eaa55329040741f503a64c7c09afc151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928" y="799737"/>
              <a:ext cx="2118746" cy="45966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C:\Users\lwx946653\AppData\Roaming\eSpace_Desktop\UserData\lwx946653\imagefiles\0ab55426c39b6f7ec60680f1c297a433ca73259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4231" y="799737"/>
              <a:ext cx="2118746" cy="45966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6" descr="C:\Users\lwx946653\AppData\Roaming\eSpace_Desktop\UserData\lwx946653\imagefiles\08357f52e9d93446e22c2456c0ea6d6208cc1b8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2534" y="799737"/>
              <a:ext cx="2118746" cy="459660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文本框 61"/>
          <p:cNvSpPr txBox="1"/>
          <p:nvPr/>
        </p:nvSpPr>
        <p:spPr>
          <a:xfrm>
            <a:off x="324583" y="120789"/>
            <a:ext cx="11424505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zh-CN"/>
            </a:defPPr>
            <a:lvl1pPr fontAlgn="ctr">
              <a:defRPr sz="2800" b="1" u="none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How to Use Basic Functions (8)</a:t>
            </a: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342167" y="760212"/>
            <a:ext cx="372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+mj-lt"/>
              <a:buAutoNum type="arabicPeriod" startAt="6"/>
            </a:pPr>
            <a:r>
              <a:rPr lang="en-US" sz="1600" b="0" u="none" dirty="0">
                <a:latin typeface="Arial" panose="020B0604020202020204" pitchFamily="34" charset="0"/>
              </a:rPr>
              <a:t>Perform heat map and head counting functions.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4320" y="1379220"/>
            <a:ext cx="3736731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spcAft>
                <a:spcPts val="600"/>
              </a:spcAft>
              <a:buAutoNum type="alphaLcPeriod"/>
            </a:pPr>
            <a:r>
              <a:rPr lang="en-US" sz="1600" b="0" u="none" dirty="0">
                <a:latin typeface="Arial" panose="020B0604020202020204" pitchFamily="34" charset="0"/>
              </a:rPr>
              <a:t>Switch to the </a:t>
            </a:r>
            <a:r>
              <a:rPr lang="en-US" sz="1600" b="1" u="none" dirty="0">
                <a:latin typeface="Arial" panose="020B0604020202020204" pitchFamily="34" charset="0"/>
              </a:rPr>
              <a:t>AI</a:t>
            </a:r>
            <a:r>
              <a:rPr lang="en-US" sz="1600" b="0" u="none" dirty="0">
                <a:latin typeface="Arial" panose="020B0604020202020204" pitchFamily="34" charset="0"/>
              </a:rPr>
              <a:t> page on the app.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Click </a:t>
            </a:r>
            <a:r>
              <a:rPr lang="en-US" altLang="zh-CN" sz="1600" b="1" dirty="0">
                <a:latin typeface="Arial" panose="020B0604020202020204" pitchFamily="34" charset="0"/>
              </a:rPr>
              <a:t>Heat Map</a:t>
            </a:r>
            <a:r>
              <a:rPr lang="en-US" altLang="zh-CN" sz="1600" dirty="0">
                <a:latin typeface="Arial" panose="020B0604020202020204" pitchFamily="34" charset="0"/>
              </a:rPr>
              <a:t>, select a camera, and view the heat map.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Click </a:t>
            </a:r>
            <a:r>
              <a:rPr lang="en-US" altLang="zh-CN" sz="1600" b="1" dirty="0">
                <a:latin typeface="Arial" panose="020B0604020202020204" pitchFamily="34" charset="0"/>
              </a:rPr>
              <a:t>People Counting</a:t>
            </a:r>
            <a:r>
              <a:rPr lang="en-US" altLang="zh-CN" sz="1600" dirty="0">
                <a:latin typeface="Arial" panose="020B0604020202020204" pitchFamily="34" charset="0"/>
              </a:rPr>
              <a:t>, select a camera, and view head counting statistics.</a:t>
            </a:r>
          </a:p>
          <a:p>
            <a:pPr fontAlgn="ctr">
              <a:spcAft>
                <a:spcPts val="600"/>
              </a:spcAft>
            </a:pPr>
            <a:endParaRPr lang="en-US" altLang="zh-CN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80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17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/>
          <p:cNvSpPr txBox="1"/>
          <p:nvPr/>
        </p:nvSpPr>
        <p:spPr>
          <a:xfrm>
            <a:off x="324583" y="120789"/>
            <a:ext cx="11424505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en-US" sz="2800" b="1" u="none" dirty="0">
                <a:latin typeface="Arial" panose="020B0604020202020204" pitchFamily="34" charset="0"/>
              </a:rPr>
              <a:t>How to Connect to the HOLOWITS Cloud Service (1)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3522" y="765035"/>
            <a:ext cx="2768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+mj-lt"/>
              <a:buAutoNum type="arabicPeriod"/>
            </a:pPr>
            <a:r>
              <a:rPr lang="en-US" sz="1600" b="0" u="none" dirty="0">
                <a:latin typeface="Arial" panose="020B0604020202020204" pitchFamily="34" charset="0"/>
              </a:rPr>
              <a:t>Access the cloud service connection page.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1210" y="1379466"/>
            <a:ext cx="2751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b="0" u="none" dirty="0">
                <a:latin typeface="Arial" panose="020B0604020202020204" pitchFamily="34" charset="0"/>
              </a:rPr>
              <a:t>a. </a:t>
            </a:r>
            <a:r>
              <a:rPr lang="en-US" sz="1600" b="1" u="none" dirty="0">
                <a:latin typeface="Arial" panose="020B0604020202020204" pitchFamily="34" charset="0"/>
              </a:rPr>
              <a:t>Configuration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1210" y="1839982"/>
            <a:ext cx="2751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b="0" u="none" dirty="0">
                <a:latin typeface="Arial" panose="020B0604020202020204" pitchFamily="34" charset="0"/>
              </a:rPr>
              <a:t>b. </a:t>
            </a:r>
            <a:r>
              <a:rPr lang="en-US" sz="1600" b="1" u="none" dirty="0">
                <a:latin typeface="Arial" panose="020B0604020202020204" pitchFamily="34" charset="0"/>
              </a:rPr>
              <a:t>Network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1210" y="2299414"/>
            <a:ext cx="2751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b="0" u="none" dirty="0">
                <a:latin typeface="Arial" panose="020B0604020202020204" pitchFamily="34" charset="0"/>
              </a:rPr>
              <a:t>c. </a:t>
            </a:r>
            <a:r>
              <a:rPr lang="en-US" sz="1600" b="1" u="none" dirty="0">
                <a:latin typeface="Arial" panose="020B0604020202020204" pitchFamily="34" charset="0"/>
              </a:rPr>
              <a:t>Advanced Settings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1210" y="2758846"/>
            <a:ext cx="2751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b="0" u="none" dirty="0">
                <a:latin typeface="Arial" panose="020B0604020202020204" pitchFamily="34" charset="0"/>
              </a:rPr>
              <a:t>d. </a:t>
            </a:r>
            <a:r>
              <a:rPr lang="en-US" sz="1600" b="1" u="none" dirty="0">
                <a:latin typeface="Arial" panose="020B0604020202020204" pitchFamily="34" charset="0"/>
              </a:rPr>
              <a:t>Platform Connection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1210" y="3216117"/>
            <a:ext cx="2751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600" b="0" u="none" dirty="0">
                <a:latin typeface="Arial" panose="020B0604020202020204" pitchFamily="34" charset="0"/>
              </a:rPr>
              <a:t>e. </a:t>
            </a:r>
            <a:r>
              <a:rPr lang="en-US" sz="1600" b="1" u="none" dirty="0">
                <a:latin typeface="Arial" panose="020B0604020202020204" pitchFamily="34" charset="0"/>
              </a:rPr>
              <a:t>Cloud Service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14309" y="1012400"/>
            <a:ext cx="7982712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4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/>
          <p:cNvSpPr txBox="1"/>
          <p:nvPr/>
        </p:nvSpPr>
        <p:spPr>
          <a:xfrm>
            <a:off x="324583" y="120789"/>
            <a:ext cx="11424505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zh-CN"/>
            </a:defPPr>
            <a:lvl1pPr fontAlgn="ctr">
              <a:defRPr sz="2800" b="1" u="none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How to Connect to the HOLOWITS Cloud Service (2)</a:t>
            </a: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341108" y="765035"/>
            <a:ext cx="361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+mj-lt"/>
              <a:buAutoNum type="arabicPeriod" startAt="2"/>
            </a:pPr>
            <a:r>
              <a:rPr lang="en-US" sz="1600" b="0" u="none" dirty="0">
                <a:latin typeface="Arial" panose="020B0604020202020204" pitchFamily="34" charset="0"/>
              </a:rPr>
              <a:t>Enable cloud service connection.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4958" y="1115404"/>
            <a:ext cx="308056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spcAft>
                <a:spcPts val="600"/>
              </a:spcAft>
              <a:buAutoNum type="alphaLcPeriod"/>
            </a:pPr>
            <a:r>
              <a:rPr lang="en-US" sz="1600" b="0" u="none" dirty="0">
                <a:latin typeface="Arial" panose="020B0604020202020204" pitchFamily="34" charset="0"/>
              </a:rPr>
              <a:t>Select a country or region and save the setting.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Enable cloud service connection.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Click </a:t>
            </a:r>
            <a:r>
              <a:rPr lang="en-US" altLang="zh-CN" sz="1600" b="1" dirty="0">
                <a:latin typeface="Arial" panose="020B0604020202020204" pitchFamily="34" charset="0"/>
              </a:rPr>
              <a:t>OK</a:t>
            </a:r>
            <a:r>
              <a:rPr lang="en-US" altLang="zh-CN" sz="1600" dirty="0">
                <a:latin typeface="Arial" panose="020B0604020202020204" pitchFamily="34" charset="0"/>
              </a:rPr>
              <a:t> in the </a:t>
            </a:r>
            <a:r>
              <a:rPr lang="en-US" altLang="zh-CN" sz="1600" b="1" dirty="0">
                <a:latin typeface="Arial" panose="020B0604020202020204" pitchFamily="34" charset="0"/>
              </a:rPr>
              <a:t>Warning</a:t>
            </a:r>
            <a:r>
              <a:rPr lang="en-US" altLang="zh-CN" sz="1600" dirty="0">
                <a:latin typeface="Arial" panose="020B0604020202020204" pitchFamily="34" charset="0"/>
              </a:rPr>
              <a:t> dialog box that is displayed.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Wait until the camera goes online.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75520" y="1103589"/>
            <a:ext cx="7973568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/>
          <p:cNvSpPr txBox="1"/>
          <p:nvPr/>
        </p:nvSpPr>
        <p:spPr>
          <a:xfrm>
            <a:off x="324583" y="120789"/>
            <a:ext cx="11424505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zh-CN"/>
            </a:defPPr>
            <a:lvl1pPr fontAlgn="ctr">
              <a:defRPr sz="2800" b="1" u="none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How to Connect to the HOLOWITS Cloud Service (3)</a:t>
            </a: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341105" y="765035"/>
            <a:ext cx="3808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+mj-lt"/>
              <a:buAutoNum type="arabicPeriod" startAt="2"/>
            </a:pPr>
            <a:r>
              <a:rPr lang="en-US" sz="1600" b="0" u="none" dirty="0">
                <a:latin typeface="Arial" panose="020B0604020202020204" pitchFamily="34" charset="0"/>
              </a:rPr>
              <a:t>Enable cloud service connection.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4383" y="1115404"/>
            <a:ext cx="30687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spcAft>
                <a:spcPts val="600"/>
              </a:spcAft>
              <a:buAutoNum type="alphaLcPeriod"/>
            </a:pPr>
            <a:r>
              <a:rPr lang="en-US" sz="1600" b="0" u="none" dirty="0">
                <a:latin typeface="Arial" panose="020B0604020202020204" pitchFamily="34" charset="0"/>
              </a:rPr>
              <a:t>Select a country or region and save the setting.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Enable cloud service connection.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Click </a:t>
            </a:r>
            <a:r>
              <a:rPr lang="en-US" altLang="zh-CN" sz="1600" b="1" dirty="0">
                <a:latin typeface="Arial" panose="020B0604020202020204" pitchFamily="34" charset="0"/>
              </a:rPr>
              <a:t>OK</a:t>
            </a:r>
            <a:r>
              <a:rPr lang="en-US" altLang="zh-CN" sz="1600" dirty="0">
                <a:latin typeface="Arial" panose="020B0604020202020204" pitchFamily="34" charset="0"/>
              </a:rPr>
              <a:t> in the </a:t>
            </a:r>
            <a:r>
              <a:rPr lang="en-US" altLang="zh-CN" sz="1600" b="1" dirty="0">
                <a:latin typeface="Arial" panose="020B0604020202020204" pitchFamily="34" charset="0"/>
              </a:rPr>
              <a:t>Warning</a:t>
            </a:r>
            <a:r>
              <a:rPr lang="en-US" altLang="zh-CN" sz="1600" dirty="0">
                <a:latin typeface="Arial" panose="020B0604020202020204" pitchFamily="34" charset="0"/>
              </a:rPr>
              <a:t> dialog box that is displayed.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Wait until the camera goes online.</a:t>
            </a:r>
          </a:p>
          <a:p>
            <a:pPr marL="342900" indent="-342900" fontAlgn="ctr">
              <a:spcAft>
                <a:spcPts val="600"/>
              </a:spcAft>
              <a:buAutoNum type="alphaLcPeriod"/>
            </a:pPr>
            <a:endParaRPr lang="en-US" altLang="zh-CN" sz="1600" dirty="0">
              <a:latin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82339" y="876333"/>
            <a:ext cx="8055864" cy="48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4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/>
          <p:cNvSpPr txBox="1"/>
          <p:nvPr/>
        </p:nvSpPr>
        <p:spPr>
          <a:xfrm>
            <a:off x="324583" y="120789"/>
            <a:ext cx="11424505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zh-CN"/>
            </a:defPPr>
            <a:lvl1pPr fontAlgn="ctr">
              <a:defRPr sz="2800" b="1" u="none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How to Connect to the HOLOWITS Cloud Service (4)</a:t>
            </a: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342167" y="765035"/>
            <a:ext cx="3579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+mj-lt"/>
              <a:buAutoNum type="arabicPeriod" startAt="2"/>
            </a:pPr>
            <a:r>
              <a:rPr lang="en-US" sz="1600" b="0" u="none" dirty="0">
                <a:latin typeface="Arial" panose="020B0604020202020204" pitchFamily="34" charset="0"/>
              </a:rPr>
              <a:t>Enable cloud service connection.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4592" y="1113327"/>
            <a:ext cx="313885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spcAft>
                <a:spcPts val="600"/>
              </a:spcAft>
              <a:buAutoNum type="alphaLcPeriod"/>
            </a:pPr>
            <a:r>
              <a:rPr lang="en-US" sz="1600" b="0" u="none" dirty="0">
                <a:latin typeface="Arial" panose="020B0604020202020204" pitchFamily="34" charset="0"/>
              </a:rPr>
              <a:t>Select a country or region and save the setting.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Enable cloud service connection.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Click </a:t>
            </a:r>
            <a:r>
              <a:rPr lang="en-US" altLang="zh-CN" sz="1600" b="1" dirty="0">
                <a:latin typeface="Arial" panose="020B0604020202020204" pitchFamily="34" charset="0"/>
              </a:rPr>
              <a:t>OK</a:t>
            </a:r>
            <a:r>
              <a:rPr lang="en-US" altLang="zh-CN" sz="1600" dirty="0">
                <a:latin typeface="Arial" panose="020B0604020202020204" pitchFamily="34" charset="0"/>
              </a:rPr>
              <a:t> in the </a:t>
            </a:r>
            <a:r>
              <a:rPr lang="en-US" altLang="zh-CN" sz="1600" b="1" dirty="0">
                <a:latin typeface="Arial" panose="020B0604020202020204" pitchFamily="34" charset="0"/>
              </a:rPr>
              <a:t>Warning</a:t>
            </a:r>
            <a:r>
              <a:rPr lang="en-US" altLang="zh-CN" sz="1600" dirty="0">
                <a:latin typeface="Arial" panose="020B0604020202020204" pitchFamily="34" charset="0"/>
              </a:rPr>
              <a:t> dialog box that is displayed.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Wait until the camera goes online.</a:t>
            </a:r>
          </a:p>
          <a:p>
            <a:pPr marL="342900" indent="-342900" fontAlgn="ctr">
              <a:spcAft>
                <a:spcPts val="600"/>
              </a:spcAft>
              <a:buAutoNum type="alphaLcPeriod"/>
            </a:pP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1106" y="3748884"/>
            <a:ext cx="343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200" b="0" u="none" dirty="0">
                <a:latin typeface="Arial" panose="020B0604020202020204" pitchFamily="34" charset="0"/>
              </a:rPr>
              <a:t>Note: Before the </a:t>
            </a:r>
            <a:r>
              <a:rPr lang="en-US" sz="1200" dirty="0">
                <a:latin typeface="Arial" panose="020B0604020202020204" pitchFamily="34" charset="0"/>
              </a:rPr>
              <a:t>camera</a:t>
            </a:r>
            <a:r>
              <a:rPr lang="en-US" sz="1200" b="0" u="none" dirty="0">
                <a:latin typeface="Arial" panose="020B0604020202020204" pitchFamily="34" charset="0"/>
              </a:rPr>
              <a:t> goes online, the </a:t>
            </a:r>
            <a:r>
              <a:rPr lang="en-US" sz="1200" dirty="0">
                <a:latin typeface="Arial" panose="020B0604020202020204" pitchFamily="34" charset="0"/>
              </a:rPr>
              <a:t>camera</a:t>
            </a:r>
            <a:r>
              <a:rPr lang="en-US" sz="1200" b="0" u="none" dirty="0">
                <a:latin typeface="Arial" panose="020B0604020202020204" pitchFamily="34" charset="0"/>
              </a:rPr>
              <a:t>'s hardware SN needs to be added to the </a:t>
            </a:r>
            <a:r>
              <a:rPr lang="en-US" sz="1200" b="0" u="none" dirty="0" err="1">
                <a:latin typeface="Arial" panose="020B0604020202020204" pitchFamily="34" charset="0"/>
              </a:rPr>
              <a:t>trustlist</a:t>
            </a:r>
            <a:r>
              <a:rPr lang="en-US" sz="1200" b="0" u="none" dirty="0">
                <a:latin typeface="Arial" panose="020B0604020202020204" pitchFamily="34" charset="0"/>
              </a:rPr>
              <a:t> of the HOLOWITS cloud service.</a:t>
            </a:r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84" y="863974"/>
            <a:ext cx="7690104" cy="48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6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/>
          <p:cNvSpPr txBox="1"/>
          <p:nvPr/>
        </p:nvSpPr>
        <p:spPr>
          <a:xfrm>
            <a:off x="324583" y="120789"/>
            <a:ext cx="11424505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zh-CN"/>
            </a:defPPr>
            <a:lvl1pPr fontAlgn="ctr">
              <a:defRPr sz="2800" b="1" u="none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How to Connect to the HOLOWITS Cloud Service (5)</a:t>
            </a: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341107" y="765035"/>
            <a:ext cx="3814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+mj-lt"/>
              <a:buAutoNum type="arabicPeriod" startAt="3"/>
            </a:pPr>
            <a:r>
              <a:rPr lang="en-US" sz="1600" b="0" u="none" dirty="0">
                <a:latin typeface="Arial" panose="020B0604020202020204" pitchFamily="34" charset="0"/>
              </a:rPr>
              <a:t>Download the HOLOWITS app and bind the required camera.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4592" y="1388262"/>
            <a:ext cx="378985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spcAft>
                <a:spcPts val="600"/>
              </a:spcAft>
              <a:buAutoNum type="alphaLcPeriod"/>
            </a:pPr>
            <a:r>
              <a:rPr lang="en-US" sz="1600" b="0" u="none" dirty="0">
                <a:latin typeface="Arial" panose="020B0604020202020204" pitchFamily="34" charset="0"/>
              </a:rPr>
              <a:t>Search for </a:t>
            </a:r>
            <a:r>
              <a:rPr lang="en-US" sz="1600" u="none" dirty="0">
                <a:latin typeface="Arial" panose="020B0604020202020204" pitchFamily="34" charset="0"/>
              </a:rPr>
              <a:t>HOLOWITS</a:t>
            </a:r>
            <a:r>
              <a:rPr lang="en-US" sz="1600" b="0" u="none" dirty="0">
                <a:latin typeface="Arial" panose="020B0604020202020204" pitchFamily="34" charset="0"/>
              </a:rPr>
              <a:t> in Google Play / Apple Store  and download the app.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Scan the QR code to bind the required camera.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Refresh the cloud service connection page to update binding information.</a:t>
            </a:r>
          </a:p>
          <a:p>
            <a:pPr marL="342900" indent="-342900" fontAlgn="ctr">
              <a:spcAft>
                <a:spcPts val="600"/>
              </a:spcAft>
              <a:buAutoNum type="alphaLcPeriod"/>
            </a:pPr>
            <a:endParaRPr lang="en-US" altLang="zh-CN" sz="1600" dirty="0">
              <a:latin typeface="Arial" panose="020B0604020202020204" pitchFamily="34" charset="0"/>
            </a:endParaRPr>
          </a:p>
        </p:txBody>
      </p:sp>
      <p:pic>
        <p:nvPicPr>
          <p:cNvPr id="9" name="Picture 2" descr="C:\Users\lwx946653\AppData\Roaming\eSpace_Desktop\UserData\lwx946653\imagefiles\d42479fd3f59bc2da53d3bc5d88cc902fcdfc7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689" y="872610"/>
            <a:ext cx="2266542" cy="49172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lwx946653\AppData\Roaming\eSpace_Desktop\UserData\lwx946653\imagefiles\a2f3b5ba154bfe48d1cf052d09bec30873f205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969" y="872610"/>
            <a:ext cx="2275808" cy="49373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0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wx946653\AppData\Roaming\eSpace_Desktop\UserData\lwx946653\imagefiles\d763dc3283a777097fabd293afcf91003e1a53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04" y="854293"/>
            <a:ext cx="2266542" cy="49172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文本框 61"/>
          <p:cNvSpPr txBox="1"/>
          <p:nvPr/>
        </p:nvSpPr>
        <p:spPr>
          <a:xfrm>
            <a:off x="324583" y="120789"/>
            <a:ext cx="11424505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zh-CN"/>
            </a:defPPr>
            <a:lvl1pPr fontAlgn="ctr">
              <a:defRPr sz="2800" b="1" u="none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How to Connect to the HOLOWITS Cloud Service (6)</a:t>
            </a: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343348" y="765035"/>
            <a:ext cx="3814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+mj-lt"/>
              <a:buAutoNum type="arabicPeriod" startAt="3"/>
            </a:pPr>
            <a:r>
              <a:rPr lang="en-US" sz="1600" b="0" u="none" dirty="0">
                <a:latin typeface="Arial" panose="020B0604020202020204" pitchFamily="34" charset="0"/>
              </a:rPr>
              <a:t>Download the HOLOWITS app and bind the required camera.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3862" y="1388001"/>
            <a:ext cx="4959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spcAft>
                <a:spcPts val="600"/>
              </a:spcAft>
              <a:buAutoNum type="alphaLcPeriod"/>
            </a:pPr>
            <a:r>
              <a:rPr lang="en-US" sz="1600" b="0" u="none" dirty="0">
                <a:latin typeface="Arial" panose="020B0604020202020204" pitchFamily="34" charset="0"/>
              </a:rPr>
              <a:t>Search for </a:t>
            </a:r>
            <a:r>
              <a:rPr lang="en-US" sz="1600" u="none" dirty="0">
                <a:latin typeface="Arial" panose="020B0604020202020204" pitchFamily="34" charset="0"/>
              </a:rPr>
              <a:t>HOLOWITS</a:t>
            </a:r>
            <a:r>
              <a:rPr lang="en-US" sz="1600" b="0" u="none" dirty="0">
                <a:latin typeface="Arial" panose="020B0604020202020204" pitchFamily="34" charset="0"/>
              </a:rPr>
              <a:t> in Google Play / Apple Store  and download the app.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Scan the QR code to bind the required camera.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Refresh the cloud service connection page to update binding information.</a:t>
            </a:r>
          </a:p>
        </p:txBody>
      </p:sp>
    </p:spTree>
    <p:extLst>
      <p:ext uri="{BB962C8B-B14F-4D97-AF65-F5344CB8AC3E}">
        <p14:creationId xmlns:p14="http://schemas.microsoft.com/office/powerpoint/2010/main" val="310901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/>
          <p:cNvSpPr txBox="1"/>
          <p:nvPr/>
        </p:nvSpPr>
        <p:spPr>
          <a:xfrm>
            <a:off x="324583" y="120789"/>
            <a:ext cx="11424505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zh-CN"/>
            </a:defPPr>
            <a:lvl1pPr fontAlgn="ctr">
              <a:defRPr sz="2800" b="1" u="none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How to Connect to the HOLOWITS Cloud Service (7)</a:t>
            </a: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347203" y="765035"/>
            <a:ext cx="3814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+mj-lt"/>
              <a:buAutoNum type="arabicPeriod" startAt="3"/>
            </a:pPr>
            <a:r>
              <a:rPr lang="en-US" sz="1600" b="0" u="none" dirty="0">
                <a:latin typeface="Arial" panose="020B0604020202020204" pitchFamily="34" charset="0"/>
              </a:rPr>
              <a:t>Download the HOLOWITS app and bind the required camera.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4592" y="1388259"/>
            <a:ext cx="31388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AutoNum type="alphaLcPeriod"/>
            </a:pPr>
            <a:r>
              <a:rPr lang="en-US" sz="1600" b="0" u="none" dirty="0">
                <a:latin typeface="Arial" panose="020B0604020202020204" pitchFamily="34" charset="0"/>
              </a:rPr>
              <a:t>Search for </a:t>
            </a:r>
            <a:r>
              <a:rPr lang="en-US" sz="1600" u="none" dirty="0">
                <a:latin typeface="Arial" panose="020B0604020202020204" pitchFamily="34" charset="0"/>
              </a:rPr>
              <a:t>HOLOWITS</a:t>
            </a:r>
            <a:r>
              <a:rPr lang="en-US" sz="1600" b="0" u="none" dirty="0">
                <a:latin typeface="Arial" panose="020B0604020202020204" pitchFamily="34" charset="0"/>
              </a:rPr>
              <a:t> in Google Play / Apple Store  and download the app.</a:t>
            </a:r>
          </a:p>
          <a:p>
            <a:pPr marL="342900" indent="-342900" fontAlgn="ctr"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Scan the QR code to bind the required camera.</a:t>
            </a:r>
          </a:p>
          <a:p>
            <a:pPr marL="342900" indent="-342900" fontAlgn="ctr"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Refresh the cloud service connection page to update binding information.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85" y="873174"/>
            <a:ext cx="7927848" cy="49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54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/>
          <p:cNvSpPr txBox="1"/>
          <p:nvPr/>
        </p:nvSpPr>
        <p:spPr>
          <a:xfrm>
            <a:off x="324583" y="120789"/>
            <a:ext cx="11424505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zh-CN"/>
            </a:defPPr>
            <a:lvl1pPr fontAlgn="ctr">
              <a:defRPr sz="2800" b="1" u="none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How to Use Basic Functions (1)</a:t>
            </a: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347203" y="765035"/>
            <a:ext cx="3814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buFont typeface="+mj-lt"/>
              <a:buAutoNum type="arabicPeriod"/>
            </a:pPr>
            <a:r>
              <a:rPr lang="en-US" sz="1600" b="0" u="none" dirty="0">
                <a:latin typeface="Arial" panose="020B0604020202020204" pitchFamily="34" charset="0"/>
              </a:rPr>
              <a:t>Unbind the required </a:t>
            </a:r>
            <a:r>
              <a:rPr lang="en-US" altLang="zh-CN" sz="1600" b="0" u="none" dirty="0">
                <a:latin typeface="Arial" panose="020B0604020202020204" pitchFamily="34" charset="0"/>
              </a:rPr>
              <a:t>camera</a:t>
            </a:r>
            <a:r>
              <a:rPr lang="en-US" sz="1600" b="0" u="none" dirty="0">
                <a:latin typeface="Arial" panose="020B0604020202020204" pitchFamily="34" charset="0"/>
              </a:rPr>
              <a:t>.</a:t>
            </a:r>
            <a:endParaRPr lang="en-US" altLang="zh-CN" sz="1600" dirty="0"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4111" y="1106612"/>
            <a:ext cx="3467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ctr">
              <a:spcAft>
                <a:spcPts val="600"/>
              </a:spcAft>
              <a:buAutoNum type="alphaLcPeriod"/>
            </a:pPr>
            <a:r>
              <a:rPr lang="en-US" sz="1600" b="0" u="none" dirty="0">
                <a:latin typeface="Arial" panose="020B0604020202020204" pitchFamily="34" charset="0"/>
              </a:rPr>
              <a:t>Access the cloud service connection page.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Click </a:t>
            </a:r>
            <a:r>
              <a:rPr lang="en-US" altLang="zh-CN" sz="1600" b="1" dirty="0">
                <a:latin typeface="Arial" panose="020B0604020202020204" pitchFamily="34" charset="0"/>
              </a:rPr>
              <a:t>Unbind</a:t>
            </a:r>
            <a:r>
              <a:rPr lang="en-US" altLang="zh-CN" sz="1600" dirty="0">
                <a:latin typeface="Arial" panose="020B0604020202020204" pitchFamily="34" charset="0"/>
              </a:rPr>
              <a:t>.</a:t>
            </a:r>
          </a:p>
          <a:p>
            <a:pPr marL="342900" indent="-342900" fontAlgn="ctr">
              <a:spcAft>
                <a:spcPts val="600"/>
              </a:spcAft>
              <a:buFontTx/>
              <a:buAutoNum type="alphaLcPeriod"/>
            </a:pPr>
            <a:r>
              <a:rPr lang="en-US" altLang="zh-CN" sz="1600" dirty="0">
                <a:latin typeface="Arial" panose="020B0604020202020204" pitchFamily="34" charset="0"/>
              </a:rPr>
              <a:t>Enter the password for logging in to the camera web system.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26011" y="934312"/>
            <a:ext cx="7927848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98422"/>
      </p:ext>
    </p:extLst>
  </p:cSld>
  <p:clrMapOvr>
    <a:masterClrMapping/>
  </p:clrMapOvr>
</p:sld>
</file>

<file path=ppt/theme/theme1.xml><?xml version="1.0" encoding="utf-8"?>
<a:theme xmlns:a="http://schemas.openxmlformats.org/drawingml/2006/main" name="1-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r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ing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3503</TotalTime>
  <Words>826</Words>
  <Application>Microsoft Office PowerPoint</Application>
  <PresentationFormat>宽屏</PresentationFormat>
  <Paragraphs>105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黑体</vt:lpstr>
      <vt:lpstr>宋体</vt:lpstr>
      <vt:lpstr>微软雅黑</vt:lpstr>
      <vt:lpstr>微软雅黑</vt:lpstr>
      <vt:lpstr>Arial</vt:lpstr>
      <vt:lpstr>Calibri</vt:lpstr>
      <vt:lpstr>1-Title Slide</vt:lpstr>
      <vt:lpstr>Contents Page</vt:lpstr>
      <vt:lpstr>Chart Page</vt:lpstr>
      <vt:lpstr>Ending Page</vt:lpstr>
      <vt:lpstr>How to Connect Cameras to the HOLOWITS Cloud Service and Use Basic Functions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HOLOWITS TECHNOLOGIES PTE.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lilisha (D)</dc:creator>
  <cp:lastModifiedBy>Wuguohui (Gary)</cp:lastModifiedBy>
  <cp:revision>131</cp:revision>
  <dcterms:created xsi:type="dcterms:W3CDTF">2022-01-27T05:04:49Z</dcterms:created>
  <dcterms:modified xsi:type="dcterms:W3CDTF">2023-03-15T12:32:33Z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(3)c1uvpefC37I/GVOhTj1UH0g6LBJbLGeCKNZ28I0HGaHubnSe0kN8RAYkxeGWIPuCfR7cBSyn
ar+89d0eP1adhod+DXosPeKdaRzaQx7wVcvDZ89KYiDNzkWjUmYwvBy8+4v+EkWMBkeYk2GU
DLayfG8+T6l2TqEpxzCGow7sMSOdkdmivxt2QBvakuyfkwhXNhXvb7oYGiDvJRoqgUAxhW/Q
1ev19a5xLqQO9+K4kI</vt:lpwstr>
  </property>
  <property fmtid="{D5CDD505-2E9C-101B-9397-08002B2CF9AE}" pid="3" name="_2015_ms_pID_7253431">
    <vt:lpwstr>N1KDouCSf5KZIYGJo1jA72ypFs7gCWrx9+V8dbR9w96Bs64+v6RvMp
eu0iKjVs4mQkr7kXTK4+ck+B9kYFtbmjVEGat4YR8AkJBonYyKG6kT0M5dbyviejTkVUogvB
p2ODSneERkOpDkY+HQHUO4wdMxxBp6LvznxYjotzHxYkB+EtfFHx5EBiNLU2d5hCm6Z8cddE
ZwR8unNBMZJ9qFNDPQ08huCgLD4aMbGzgiNK</vt:lpwstr>
  </property>
  <property fmtid="{D5CDD505-2E9C-101B-9397-08002B2CF9AE}" pid="4" name="_2015_ms_pID_7253432">
    <vt:lpwstr>mg==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1666086493</vt:lpwstr>
  </property>
</Properties>
</file>