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0"/>
  </p:notesMasterIdLst>
  <p:sldIdLst>
    <p:sldId id="285" r:id="rId4"/>
    <p:sldId id="257" r:id="rId5"/>
    <p:sldId id="283" r:id="rId6"/>
    <p:sldId id="276" r:id="rId7"/>
    <p:sldId id="279" r:id="rId8"/>
    <p:sldId id="264" r:id="rId9"/>
    <p:sldId id="284" r:id="rId10"/>
    <p:sldId id="277" r:id="rId11"/>
    <p:sldId id="288" r:id="rId12"/>
    <p:sldId id="267" r:id="rId13"/>
    <p:sldId id="272" r:id="rId14"/>
    <p:sldId id="269" r:id="rId15"/>
    <p:sldId id="268" r:id="rId16"/>
    <p:sldId id="286" r:id="rId17"/>
    <p:sldId id="287"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5" autoAdjust="0"/>
    <p:restoredTop sz="94660"/>
  </p:normalViewPr>
  <p:slideViewPr>
    <p:cSldViewPr snapToGrid="0">
      <p:cViewPr varScale="1">
        <p:scale>
          <a:sx n="95" d="100"/>
          <a:sy n="95" d="100"/>
        </p:scale>
        <p:origin x="58"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FB4BF-B2A7-4ACF-AB71-38AAF15701E6}" type="datetimeFigureOut">
              <a:rPr lang="zh-CN" altLang="en-US" smtClean="0"/>
              <a:t>2022/5/7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0132E-EF03-4B0E-966F-084592F291DC}" type="slidenum">
              <a:rPr lang="zh-CN" altLang="en-US" smtClean="0"/>
              <a:t>‹#›</a:t>
            </a:fld>
            <a:endParaRPr lang="zh-CN" altLang="en-US"/>
          </a:p>
        </p:txBody>
      </p:sp>
    </p:spTree>
    <p:extLst>
      <p:ext uri="{BB962C8B-B14F-4D97-AF65-F5344CB8AC3E}">
        <p14:creationId xmlns:p14="http://schemas.microsoft.com/office/powerpoint/2010/main" val="413119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72EBCD-8728-4492-91C1-8056036FFEDD}" type="slidenum">
              <a:rPr lang="zh-CN" altLang="en-US" smtClean="0"/>
              <a:t>2</a:t>
            </a:fld>
            <a:endParaRPr lang="zh-CN" altLang="en-US"/>
          </a:p>
        </p:txBody>
      </p:sp>
    </p:spTree>
    <p:extLst>
      <p:ext uri="{BB962C8B-B14F-4D97-AF65-F5344CB8AC3E}">
        <p14:creationId xmlns:p14="http://schemas.microsoft.com/office/powerpoint/2010/main" val="198769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381000" y="685800"/>
            <a:ext cx="6096000" cy="3429000"/>
          </a:xfrm>
          <a:ln/>
        </p:spPr>
      </p:sp>
      <p:sp>
        <p:nvSpPr>
          <p:cNvPr id="359427" name="Rectangle 3"/>
          <p:cNvSpPr>
            <a:spLocks noGrp="1" noChangeArrowheads="1"/>
          </p:cNvSpPr>
          <p:nvPr>
            <p:ph type="body" idx="1"/>
          </p:nvPr>
        </p:nvSpPr>
        <p:spPr>
          <a:xfrm>
            <a:off x="914818" y="4344108"/>
            <a:ext cx="5028365" cy="4114643"/>
          </a:xfrm>
          <a:noFill/>
          <a:ln/>
        </p:spPr>
        <p:txBody>
          <a:bodyPr/>
          <a:lstStyle/>
          <a:p>
            <a:endParaRPr lang="zh-CN" altLang="en-US" dirty="0">
              <a:latin typeface="Helvetica Neue Bold Condensed"/>
            </a:endParaRPr>
          </a:p>
        </p:txBody>
      </p:sp>
    </p:spTree>
    <p:extLst>
      <p:ext uri="{BB962C8B-B14F-4D97-AF65-F5344CB8AC3E}">
        <p14:creationId xmlns:p14="http://schemas.microsoft.com/office/powerpoint/2010/main" val="281190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72EBCD-8728-4492-91C1-8056036FFEDD}" type="slidenum">
              <a:rPr lang="zh-CN" altLang="en-US" smtClean="0"/>
              <a:t>9</a:t>
            </a:fld>
            <a:endParaRPr lang="zh-CN" altLang="en-US"/>
          </a:p>
        </p:txBody>
      </p:sp>
    </p:spTree>
    <p:extLst>
      <p:ext uri="{BB962C8B-B14F-4D97-AF65-F5344CB8AC3E}">
        <p14:creationId xmlns:p14="http://schemas.microsoft.com/office/powerpoint/2010/main" val="250018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素材太旧了</a:t>
            </a:r>
            <a:endParaRPr lang="en-US" altLang="zh-CN" dirty="0"/>
          </a:p>
        </p:txBody>
      </p:sp>
      <p:sp>
        <p:nvSpPr>
          <p:cNvPr id="4" name="灯片编号占位符 3"/>
          <p:cNvSpPr>
            <a:spLocks noGrp="1"/>
          </p:cNvSpPr>
          <p:nvPr>
            <p:ph type="sldNum" sz="quarter" idx="10"/>
          </p:nvPr>
        </p:nvSpPr>
        <p:spPr/>
        <p:txBody>
          <a:bodyPr/>
          <a:lstStyle/>
          <a:p>
            <a:fld id="{B472EBCD-8728-4492-91C1-8056036FFEDD}" type="slidenum">
              <a:rPr lang="zh-CN" altLang="en-US" smtClean="0"/>
              <a:t>10</a:t>
            </a:fld>
            <a:endParaRPr lang="zh-CN" altLang="en-US"/>
          </a:p>
        </p:txBody>
      </p:sp>
    </p:spTree>
    <p:extLst>
      <p:ext uri="{BB962C8B-B14F-4D97-AF65-F5344CB8AC3E}">
        <p14:creationId xmlns:p14="http://schemas.microsoft.com/office/powerpoint/2010/main" val="307462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，待提供海外</a:t>
            </a:r>
            <a:r>
              <a:rPr lang="en-US" altLang="zh-CN" dirty="0"/>
              <a:t>UI</a:t>
            </a:r>
            <a:endParaRPr lang="zh-CN" altLang="en-US" dirty="0"/>
          </a:p>
        </p:txBody>
      </p:sp>
      <p:sp>
        <p:nvSpPr>
          <p:cNvPr id="4" name="灯片编号占位符 3"/>
          <p:cNvSpPr>
            <a:spLocks noGrp="1"/>
          </p:cNvSpPr>
          <p:nvPr>
            <p:ph type="sldNum" sz="quarter" idx="10"/>
          </p:nvPr>
        </p:nvSpPr>
        <p:spPr/>
        <p:txBody>
          <a:bodyPr/>
          <a:lstStyle/>
          <a:p>
            <a:fld id="{B472EBCD-8728-4492-91C1-8056036FFEDD}" type="slidenum">
              <a:rPr lang="zh-CN" altLang="en-US" smtClean="0"/>
              <a:t>11</a:t>
            </a:fld>
            <a:endParaRPr lang="zh-CN" altLang="en-US"/>
          </a:p>
        </p:txBody>
      </p:sp>
    </p:spTree>
    <p:extLst>
      <p:ext uri="{BB962C8B-B14F-4D97-AF65-F5344CB8AC3E}">
        <p14:creationId xmlns:p14="http://schemas.microsoft.com/office/powerpoint/2010/main" val="255050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72EBCD-8728-4492-91C1-8056036FFEDD}" type="slidenum">
              <a:rPr lang="zh-CN" altLang="en-US" smtClean="0"/>
              <a:t>12</a:t>
            </a:fld>
            <a:endParaRPr lang="zh-CN" altLang="en-US"/>
          </a:p>
        </p:txBody>
      </p:sp>
    </p:spTree>
    <p:extLst>
      <p:ext uri="{BB962C8B-B14F-4D97-AF65-F5344CB8AC3E}">
        <p14:creationId xmlns:p14="http://schemas.microsoft.com/office/powerpoint/2010/main" val="90340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孙云云的特性，显性化：</a:t>
            </a:r>
          </a:p>
        </p:txBody>
      </p:sp>
      <p:sp>
        <p:nvSpPr>
          <p:cNvPr id="4" name="灯片编号占位符 3"/>
          <p:cNvSpPr>
            <a:spLocks noGrp="1"/>
          </p:cNvSpPr>
          <p:nvPr>
            <p:ph type="sldNum" sz="quarter" idx="10"/>
          </p:nvPr>
        </p:nvSpPr>
        <p:spPr/>
        <p:txBody>
          <a:bodyPr/>
          <a:lstStyle/>
          <a:p>
            <a:fld id="{B472EBCD-8728-4492-91C1-8056036FFEDD}" type="slidenum">
              <a:rPr lang="zh-CN" altLang="en-US" smtClean="0"/>
              <a:t>13</a:t>
            </a:fld>
            <a:endParaRPr lang="zh-CN" altLang="en-US"/>
          </a:p>
        </p:txBody>
      </p:sp>
    </p:spTree>
    <p:extLst>
      <p:ext uri="{BB962C8B-B14F-4D97-AF65-F5344CB8AC3E}">
        <p14:creationId xmlns:p14="http://schemas.microsoft.com/office/powerpoint/2010/main" val="242974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429345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232689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169784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
        <p:nvSpPr>
          <p:cNvPr id="3" name="标题 1"/>
          <p:cNvSpPr>
            <a:spLocks noGrp="1"/>
          </p:cNvSpPr>
          <p:nvPr>
            <p:ph type="ctrTitle" hasCustomPrompt="1"/>
          </p:nvPr>
        </p:nvSpPr>
        <p:spPr>
          <a:xfrm>
            <a:off x="430788" y="359708"/>
            <a:ext cx="11330432" cy="666786"/>
          </a:xfrm>
          <a:prstGeom prst="rect">
            <a:avLst/>
          </a:prstGeom>
        </p:spPr>
        <p:txBody>
          <a:bodyPr>
            <a:spAutoFit/>
          </a:bodyPr>
          <a:lstStyle>
            <a:lvl1pPr marL="0" marR="0" indent="0" algn="l" defTabSz="1087827" rtl="0" eaLnBrk="1" fontAlgn="auto" latinLnBrk="0" hangingPunct="1">
              <a:lnSpc>
                <a:spcPct val="100000"/>
              </a:lnSpc>
              <a:spcBef>
                <a:spcPct val="0"/>
              </a:spcBef>
              <a:spcAft>
                <a:spcPts val="0"/>
              </a:spcAft>
              <a:buClrTx/>
              <a:buSzTx/>
              <a:buFontTx/>
              <a:buNone/>
              <a:tabLst/>
              <a:defRPr sz="3733" b="1">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主标题</a:t>
            </a:r>
            <a:endParaRPr lang="en-US" altLang="zh-CN" dirty="0"/>
          </a:p>
        </p:txBody>
      </p:sp>
      <p:sp>
        <p:nvSpPr>
          <p:cNvPr id="5" name="文本占位符 4"/>
          <p:cNvSpPr>
            <a:spLocks noGrp="1"/>
          </p:cNvSpPr>
          <p:nvPr>
            <p:ph type="body" sz="quarter" idx="10" hasCustomPrompt="1"/>
          </p:nvPr>
        </p:nvSpPr>
        <p:spPr>
          <a:xfrm>
            <a:off x="431800" y="1045634"/>
            <a:ext cx="11328400" cy="463551"/>
          </a:xfrm>
          <a:prstGeom prst="rect">
            <a:avLst/>
          </a:prstGeom>
        </p:spPr>
        <p:txBody>
          <a:bodyPr>
            <a:noAutofit/>
          </a:bodyPr>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副标题</a:t>
            </a:r>
            <a:endParaRPr lang="en-US" dirty="0"/>
          </a:p>
        </p:txBody>
      </p:sp>
    </p:spTree>
    <p:extLst>
      <p:ext uri="{BB962C8B-B14F-4D97-AF65-F5344CB8AC3E}">
        <p14:creationId xmlns:p14="http://schemas.microsoft.com/office/powerpoint/2010/main" val="42700748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460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内容占位符 2"/>
          <p:cNvSpPr>
            <a:spLocks noGrp="1"/>
          </p:cNvSpPr>
          <p:nvPr>
            <p:ph idx="1"/>
          </p:nvPr>
        </p:nvSpPr>
        <p:spPr>
          <a:xfrm>
            <a:off x="838200" y="1826684"/>
            <a:ext cx="10515600" cy="43497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293234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a:prstGeom prst="rect">
            <a:avLst/>
          </a:prstGeom>
        </p:spPr>
        <p:txBody>
          <a:bodyPr anchor="b"/>
          <a:lstStyle>
            <a:lvl1pPr>
              <a:defRPr sz="8000"/>
            </a:lvl1pPr>
          </a:lstStyle>
          <a:p>
            <a:r>
              <a:rPr lang="zh-CN" altLang="en-US"/>
              <a:t>单击此处编辑母版标题样式</a:t>
            </a:r>
            <a:endParaRPr lang="en-US"/>
          </a:p>
        </p:txBody>
      </p:sp>
      <p:sp>
        <p:nvSpPr>
          <p:cNvPr id="3" name="文本占位符 2"/>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183700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6684"/>
            <a:ext cx="5156200" cy="43497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97600" y="1826684"/>
            <a:ext cx="5156200" cy="43497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15953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a:prstGeom prst="rect">
            <a:avLst/>
          </a:prstGeo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840318" y="2506133"/>
            <a:ext cx="5158316" cy="36830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72200" y="2506133"/>
            <a:ext cx="5183717" cy="36830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8" name="页脚占位符 7"/>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9" name="灯片编号占位符 8"/>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68091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日期占位符 2"/>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4" name="页脚占位符 3"/>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5" name="灯片编号占位符 4"/>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2506410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3" name="页脚占位符 2"/>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4" name="灯片编号占位符 3"/>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289165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909050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4267"/>
            </a:lvl1pPr>
          </a:lstStyle>
          <a:p>
            <a:r>
              <a:rPr lang="zh-CN" altLang="en-US"/>
              <a:t>单击此处编辑母版标题样式</a:t>
            </a:r>
            <a:endParaRPr lang="en-US"/>
          </a:p>
        </p:txBody>
      </p:sp>
      <p:sp>
        <p:nvSpPr>
          <p:cNvPr id="3" name="内容占位符 2"/>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428812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4267"/>
            </a:lvl1pPr>
          </a:lstStyle>
          <a:p>
            <a:r>
              <a:rPr lang="zh-CN" altLang="en-US"/>
              <a:t>单击此处编辑母版标题样式</a:t>
            </a:r>
            <a:endParaRPr lang="en-US"/>
          </a:p>
        </p:txBody>
      </p:sp>
      <p:sp>
        <p:nvSpPr>
          <p:cNvPr id="3" name="图片占位符 2"/>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文本占位符 3"/>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103106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1826684"/>
            <a:ext cx="10515600" cy="434974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199016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6185"/>
            <a:ext cx="2628900" cy="5810249"/>
          </a:xfrm>
          <a:prstGeom prst="rect">
            <a:avLst/>
          </a:prstGeo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1" y="366185"/>
            <a:ext cx="7683500" cy="581024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1976882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29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20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内容占位符 2"/>
          <p:cNvSpPr>
            <a:spLocks noGrp="1"/>
          </p:cNvSpPr>
          <p:nvPr>
            <p:ph idx="1"/>
          </p:nvPr>
        </p:nvSpPr>
        <p:spPr>
          <a:xfrm>
            <a:off x="838200" y="1826684"/>
            <a:ext cx="10515600" cy="43497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687961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a:prstGeom prst="rect">
            <a:avLst/>
          </a:prstGeom>
        </p:spPr>
        <p:txBody>
          <a:bodyPr anchor="b"/>
          <a:lstStyle>
            <a:lvl1pPr>
              <a:defRPr sz="8000"/>
            </a:lvl1pPr>
          </a:lstStyle>
          <a:p>
            <a:r>
              <a:rPr lang="zh-CN" altLang="en-US"/>
              <a:t>单击此处编辑母版标题样式</a:t>
            </a:r>
            <a:endParaRPr lang="en-US"/>
          </a:p>
        </p:txBody>
      </p:sp>
      <p:sp>
        <p:nvSpPr>
          <p:cNvPr id="3" name="文本占位符 2"/>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989448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6684"/>
            <a:ext cx="5156200" cy="43497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97600" y="1826684"/>
            <a:ext cx="5156200" cy="43497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2485519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a:prstGeom prst="rect">
            <a:avLst/>
          </a:prstGeo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840318" y="2506133"/>
            <a:ext cx="5158316" cy="36830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72200" y="2506133"/>
            <a:ext cx="5183717" cy="36830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8" name="页脚占位符 7"/>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9" name="灯片编号占位符 8"/>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146075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283182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日期占位符 2"/>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4" name="页脚占位符 3"/>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5" name="灯片编号占位符 4"/>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26936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3" name="页脚占位符 2"/>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4" name="灯片编号占位符 3"/>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476412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4267"/>
            </a:lvl1pPr>
          </a:lstStyle>
          <a:p>
            <a:r>
              <a:rPr lang="zh-CN" altLang="en-US"/>
              <a:t>单击此处编辑母版标题样式</a:t>
            </a:r>
            <a:endParaRPr lang="en-US"/>
          </a:p>
        </p:txBody>
      </p:sp>
      <p:sp>
        <p:nvSpPr>
          <p:cNvPr id="3" name="内容占位符 2"/>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250945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4267"/>
            </a:lvl1pPr>
          </a:lstStyle>
          <a:p>
            <a:r>
              <a:rPr lang="zh-CN" altLang="en-US"/>
              <a:t>单击此处编辑母版标题样式</a:t>
            </a:r>
            <a:endParaRPr lang="en-US"/>
          </a:p>
        </p:txBody>
      </p:sp>
      <p:sp>
        <p:nvSpPr>
          <p:cNvPr id="3" name="图片占位符 2"/>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文本占位符 3"/>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825874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1826684"/>
            <a:ext cx="10515600" cy="434974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367245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6185"/>
            <a:ext cx="2628900" cy="5810249"/>
          </a:xfrm>
          <a:prstGeom prst="rect">
            <a:avLst/>
          </a:prstGeo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1" y="366185"/>
            <a:ext cx="7683500" cy="581024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pPr defTabSz="1418339" hangingPunct="0"/>
            <a:fld id="{E707FEA9-B630-4553-AC69-07DC13A3306A}" type="datetimeFigureOut">
              <a:rPr lang="en-US" sz="2533" kern="0" smtClean="0">
                <a:solidFill>
                  <a:srgbClr val="000000"/>
                </a:solidFill>
                <a:latin typeface="Arial"/>
                <a:cs typeface="Arial"/>
                <a:sym typeface="Arial"/>
              </a:rPr>
              <a:pPr defTabSz="1418339" hangingPunct="0"/>
              <a:t>5/7/2022</a:t>
            </a:fld>
            <a:endParaRPr lang="en-US" sz="2533" kern="0">
              <a:solidFill>
                <a:srgbClr val="000000"/>
              </a:solidFill>
              <a:latin typeface="Arial"/>
              <a:cs typeface="Arial"/>
              <a:sym typeface="Aria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pPr defTabSz="1418339" hangingPunct="0"/>
            <a:endParaRPr lang="en-US" sz="2533" kern="0">
              <a:solidFill>
                <a:srgbClr val="000000"/>
              </a:solidFill>
              <a:latin typeface="Arial"/>
              <a:cs typeface="Arial"/>
              <a:sym typeface="Aria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pPr defTabSz="1418339" hangingPunct="0"/>
            <a:fld id="{7EED47D5-95FC-4180-BA7E-A36D1C2870A3}" type="slidenum">
              <a:rPr lang="en-US" sz="2533" kern="0" smtClean="0">
                <a:solidFill>
                  <a:srgbClr val="000000"/>
                </a:solidFill>
                <a:latin typeface="Arial"/>
                <a:cs typeface="Arial"/>
                <a:sym typeface="Arial"/>
              </a:rPr>
              <a:pPr defTabSz="1418339" hangingPunct="0"/>
              <a:t>‹#›</a:t>
            </a:fld>
            <a:endParaRPr lang="en-US" sz="2533" kern="0">
              <a:solidFill>
                <a:srgbClr val="000000"/>
              </a:solidFill>
              <a:latin typeface="Arial"/>
              <a:cs typeface="Arial"/>
              <a:sym typeface="Arial"/>
            </a:endParaRPr>
          </a:p>
        </p:txBody>
      </p:sp>
    </p:spTree>
    <p:extLst>
      <p:ext uri="{BB962C8B-B14F-4D97-AF65-F5344CB8AC3E}">
        <p14:creationId xmlns:p14="http://schemas.microsoft.com/office/powerpoint/2010/main" val="3810094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
        <p:nvSpPr>
          <p:cNvPr id="3" name="标题 1"/>
          <p:cNvSpPr>
            <a:spLocks noGrp="1"/>
          </p:cNvSpPr>
          <p:nvPr>
            <p:ph type="ctrTitle" hasCustomPrompt="1"/>
          </p:nvPr>
        </p:nvSpPr>
        <p:spPr>
          <a:xfrm>
            <a:off x="430788" y="340635"/>
            <a:ext cx="11330432" cy="666786"/>
          </a:xfrm>
          <a:prstGeom prst="rect">
            <a:avLst/>
          </a:prstGeom>
        </p:spPr>
        <p:txBody>
          <a:bodyPr>
            <a:spAutoFit/>
          </a:bodyPr>
          <a:lstStyle>
            <a:lvl1pPr marL="0" marR="0" indent="0" algn="l" defTabSz="1087827" rtl="0" eaLnBrk="1" fontAlgn="auto" latinLnBrk="0" hangingPunct="1">
              <a:lnSpc>
                <a:spcPct val="100000"/>
              </a:lnSpc>
              <a:spcBef>
                <a:spcPct val="0"/>
              </a:spcBef>
              <a:spcAft>
                <a:spcPts val="0"/>
              </a:spcAft>
              <a:buClrTx/>
              <a:buSzTx/>
              <a:buFontTx/>
              <a:buNone/>
              <a:tabLst/>
              <a:defRPr sz="3733" b="1">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主标题</a:t>
            </a:r>
            <a:endParaRPr lang="en-US" altLang="zh-CN" dirty="0"/>
          </a:p>
        </p:txBody>
      </p:sp>
      <p:sp>
        <p:nvSpPr>
          <p:cNvPr id="5" name="文本占位符 4"/>
          <p:cNvSpPr>
            <a:spLocks noGrp="1"/>
          </p:cNvSpPr>
          <p:nvPr>
            <p:ph type="body" sz="quarter" idx="10" hasCustomPrompt="1"/>
          </p:nvPr>
        </p:nvSpPr>
        <p:spPr>
          <a:xfrm>
            <a:off x="431800" y="1045634"/>
            <a:ext cx="11328400" cy="463551"/>
          </a:xfrm>
          <a:prstGeom prst="rect">
            <a:avLst/>
          </a:prstGeom>
        </p:spPr>
        <p:txBody>
          <a:bodyPr>
            <a:noAutofit/>
          </a:bodyPr>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副标题</a:t>
            </a:r>
            <a:endParaRPr lang="en-US" dirty="0"/>
          </a:p>
        </p:txBody>
      </p:sp>
    </p:spTree>
    <p:extLst>
      <p:ext uri="{BB962C8B-B14F-4D97-AF65-F5344CB8AC3E}">
        <p14:creationId xmlns:p14="http://schemas.microsoft.com/office/powerpoint/2010/main" val="161538083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1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250484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198586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334122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309352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219001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05E4A49-E80F-49EC-A937-4FA9D03BE8F1}" type="datetimeFigureOut">
              <a:rPr lang="zh-CN" altLang="en-US" smtClean="0"/>
              <a:t>2022/5/7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338079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E4A49-E80F-49EC-A937-4FA9D03BE8F1}" type="datetimeFigureOut">
              <a:rPr lang="zh-CN" altLang="en-US" smtClean="0"/>
              <a:t>2022/5/7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9D243-4F10-4797-8DD4-70CBEA37BF86}" type="slidenum">
              <a:rPr lang="zh-CN" altLang="en-US" smtClean="0"/>
              <a:t>‹#›</a:t>
            </a:fld>
            <a:endParaRPr lang="zh-CN" altLang="en-US"/>
          </a:p>
        </p:txBody>
      </p:sp>
    </p:spTree>
    <p:extLst>
      <p:ext uri="{BB962C8B-B14F-4D97-AF65-F5344CB8AC3E}">
        <p14:creationId xmlns:p14="http://schemas.microsoft.com/office/powerpoint/2010/main" val="100381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92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742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0.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75387" y="3185716"/>
            <a:ext cx="11041227" cy="486568"/>
          </a:xfrm>
        </p:spPr>
        <p:txBody>
          <a:bodyPr>
            <a:normAutofit fontScale="90000"/>
          </a:bodyPr>
          <a:lstStyle/>
          <a:p>
            <a:pPr algn="ctr"/>
            <a:r>
              <a:rPr lang="en-US" altLang="zh-CN" b="1" dirty="0" smtClean="0">
                <a:solidFill>
                  <a:srgbClr val="C00000"/>
                </a:solidFill>
                <a:latin typeface="+mn-lt"/>
              </a:rPr>
              <a:t>HUAWEI </a:t>
            </a:r>
            <a:r>
              <a:rPr lang="en-US" altLang="zh-CN" b="1" dirty="0" err="1" smtClean="0">
                <a:solidFill>
                  <a:srgbClr val="C00000"/>
                </a:solidFill>
                <a:latin typeface="+mn-lt"/>
              </a:rPr>
              <a:t>WiFi</a:t>
            </a:r>
            <a:r>
              <a:rPr lang="en-US" altLang="zh-CN" b="1" dirty="0" smtClean="0">
                <a:solidFill>
                  <a:srgbClr val="C00000"/>
                </a:solidFill>
                <a:latin typeface="+mn-lt"/>
              </a:rPr>
              <a:t> AX3 Briefing</a:t>
            </a:r>
            <a:endParaRPr lang="zh-CN" altLang="en-US" b="1" dirty="0">
              <a:solidFill>
                <a:srgbClr val="C00000"/>
              </a:solidFill>
              <a:latin typeface="+mn-lt"/>
            </a:endParaRPr>
          </a:p>
        </p:txBody>
      </p:sp>
    </p:spTree>
    <p:extLst>
      <p:ext uri="{BB962C8B-B14F-4D97-AF65-F5344CB8AC3E}">
        <p14:creationId xmlns:p14="http://schemas.microsoft.com/office/powerpoint/2010/main" val="3295640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4669" y="260649"/>
            <a:ext cx="5136342" cy="584775"/>
          </a:xfrm>
          <a:prstGeom prst="rect">
            <a:avLst/>
          </a:prstGeom>
        </p:spPr>
        <p:txBody>
          <a:bodyPr wrap="none">
            <a:spAutoFit/>
          </a:bodyPr>
          <a:lstStyle/>
          <a:p>
            <a:pPr algn="ctr" defTabSz="1421688"/>
            <a:r>
              <a:rPr lang="en-US" altLang="zh-CN" sz="3200" b="1" dirty="0">
                <a:solidFill>
                  <a:srgbClr val="9E0000"/>
                </a:solidFill>
                <a:latin typeface="微软雅黑" panose="020B0503020204020204" pitchFamily="34" charset="-122"/>
                <a:ea typeface="微软雅黑" panose="020B0503020204020204" pitchFamily="34" charset="-122"/>
              </a:rPr>
              <a:t>Manage Wi-Fi with Ease</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200" y="1978543"/>
            <a:ext cx="2250831" cy="4876800"/>
          </a:xfrm>
          <a:prstGeom prst="rect">
            <a:avLst/>
          </a:prstGeom>
          <a:ln>
            <a:solidFill>
              <a:schemeClr val="bg1">
                <a:lumMod val="65000"/>
              </a:schemeClr>
            </a:solidFill>
          </a:ln>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031" y="1981200"/>
            <a:ext cx="2250831" cy="4876800"/>
          </a:xfrm>
          <a:prstGeom prst="rect">
            <a:avLst/>
          </a:prstGeom>
          <a:ln>
            <a:solidFill>
              <a:schemeClr val="bg1">
                <a:lumMod val="65000"/>
              </a:schemeClr>
            </a:solidFill>
          </a:ln>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4119" y="1969834"/>
            <a:ext cx="2240574" cy="4876800"/>
          </a:xfrm>
          <a:prstGeom prst="rect">
            <a:avLst/>
          </a:prstGeom>
          <a:ln>
            <a:solidFill>
              <a:schemeClr val="bg1">
                <a:lumMod val="65000"/>
              </a:schemeClr>
            </a:solidFill>
          </a:ln>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578" y="1969834"/>
            <a:ext cx="2250832" cy="4876800"/>
          </a:xfrm>
          <a:prstGeom prst="rect">
            <a:avLst/>
          </a:prstGeom>
          <a:ln>
            <a:solidFill>
              <a:schemeClr val="bg1">
                <a:lumMod val="65000"/>
              </a:schemeClr>
            </a:solidFill>
          </a:ln>
        </p:spPr>
      </p:pic>
      <p:sp>
        <p:nvSpPr>
          <p:cNvPr id="8" name="矩形 7"/>
          <p:cNvSpPr/>
          <p:nvPr/>
        </p:nvSpPr>
        <p:spPr>
          <a:xfrm>
            <a:off x="470262" y="986448"/>
            <a:ext cx="11033760" cy="787523"/>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Wi-Fi management has never been easier. With the HUAWEI AI Life App, you can see what happens, set speed limits, allow guest connections, set Wi-Fi timing, pause connectivity on your kids' devices and more.</a:t>
            </a:r>
            <a:endParaRPr lang="zh-CN" altLang="en-US" sz="16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7"/>
          <a:stretch>
            <a:fillRect/>
          </a:stretch>
        </p:blipFill>
        <p:spPr>
          <a:xfrm>
            <a:off x="1886089" y="2520862"/>
            <a:ext cx="1524376" cy="1524376"/>
          </a:xfrm>
          <a:prstGeom prst="rect">
            <a:avLst/>
          </a:prstGeom>
        </p:spPr>
      </p:pic>
      <p:pic>
        <p:nvPicPr>
          <p:cNvPr id="10" name="图片 9"/>
          <p:cNvPicPr>
            <a:picLocks noChangeAspect="1"/>
          </p:cNvPicPr>
          <p:nvPr/>
        </p:nvPicPr>
        <p:blipFill>
          <a:blip r:embed="rId8"/>
          <a:stretch>
            <a:fillRect/>
          </a:stretch>
        </p:blipFill>
        <p:spPr>
          <a:xfrm>
            <a:off x="2842840" y="2179928"/>
            <a:ext cx="520013" cy="228600"/>
          </a:xfrm>
          <a:prstGeom prst="rect">
            <a:avLst/>
          </a:prstGeom>
        </p:spPr>
      </p:pic>
      <p:pic>
        <p:nvPicPr>
          <p:cNvPr id="12" name="图片 11">
            <a:extLst>
              <a:ext uri="{FF2B5EF4-FFF2-40B4-BE49-F238E27FC236}">
                <a16:creationId xmlns:a16="http://schemas.microsoft.com/office/drawing/2014/main" xmlns="" id="{26927A77-9D24-4CFB-902A-D2D0F6AB5E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6738" y="2714363"/>
            <a:ext cx="1332203" cy="1332203"/>
          </a:xfrm>
          <a:prstGeom prst="rect">
            <a:avLst/>
          </a:prstGeom>
        </p:spPr>
      </p:pic>
    </p:spTree>
    <p:extLst>
      <p:ext uri="{BB962C8B-B14F-4D97-AF65-F5344CB8AC3E}">
        <p14:creationId xmlns:p14="http://schemas.microsoft.com/office/powerpoint/2010/main" val="4256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78036"/>
          </a:xfrm>
          <a:prstGeom prst="rect">
            <a:avLst/>
          </a:prstGeom>
        </p:spPr>
      </p:pic>
      <p:sp>
        <p:nvSpPr>
          <p:cNvPr id="2" name="矩形 1"/>
          <p:cNvSpPr/>
          <p:nvPr/>
        </p:nvSpPr>
        <p:spPr>
          <a:xfrm>
            <a:off x="-1051194" y="-201016"/>
            <a:ext cx="8186932" cy="1077218"/>
          </a:xfrm>
          <a:prstGeom prst="rect">
            <a:avLst/>
          </a:prstGeom>
        </p:spPr>
        <p:txBody>
          <a:bodyPr wrap="square">
            <a:spAutoFit/>
          </a:bodyPr>
          <a:lstStyle/>
          <a:p>
            <a:pPr algn="ctr" defTabSz="1421688"/>
            <a:endParaRPr lang="en-US" altLang="zh-CN" sz="3200" b="1" dirty="0">
              <a:solidFill>
                <a:srgbClr val="9E0000"/>
              </a:solidFill>
              <a:latin typeface="微软雅黑" panose="020B0503020204020204" pitchFamily="34" charset="-122"/>
              <a:ea typeface="微软雅黑" panose="020B0503020204020204" pitchFamily="34" charset="-122"/>
            </a:endParaRPr>
          </a:p>
          <a:p>
            <a:pPr algn="ctr" defTabSz="1421688"/>
            <a:r>
              <a:rPr lang="en-US" altLang="zh-CN" sz="3200" b="1" dirty="0">
                <a:solidFill>
                  <a:srgbClr val="9E0000"/>
                </a:solidFill>
                <a:latin typeface="微软雅黑" panose="020B0503020204020204" pitchFamily="34" charset="-122"/>
                <a:ea typeface="微软雅黑" panose="020B0503020204020204" pitchFamily="34" charset="-122"/>
              </a:rPr>
              <a:t>Visualized Wi-Fi Diagnosis</a:t>
            </a:r>
          </a:p>
        </p:txBody>
      </p:sp>
      <p:sp>
        <p:nvSpPr>
          <p:cNvPr id="7" name="矩形 6"/>
          <p:cNvSpPr/>
          <p:nvPr/>
        </p:nvSpPr>
        <p:spPr>
          <a:xfrm>
            <a:off x="472447" y="876202"/>
            <a:ext cx="11568608" cy="338554"/>
          </a:xfrm>
          <a:prstGeom prst="rect">
            <a:avLst/>
          </a:prstGeom>
          <a:noFill/>
        </p:spPr>
        <p:txBody>
          <a:bodyPr wrap="square" rtlCol="0">
            <a:spAutoFit/>
          </a:bodyPr>
          <a:lstStyle/>
          <a:p>
            <a:r>
              <a:rPr lang="en-US" altLang="zh-CN" sz="1600" dirty="0"/>
              <a:t>In addition to providing Wi-Fi coverage map, it also can diagnose home network status and help you troubleshoot problems easily.</a:t>
            </a:r>
            <a:r>
              <a:rPr lang="zh-CN" altLang="en-US" sz="1600" b="1" dirty="0">
                <a:solidFill>
                  <a:srgbClr val="C00000"/>
                </a:solidFill>
                <a:latin typeface="微软雅黑" panose="020B0503020204020204" pitchFamily="34" charset="-122"/>
                <a:ea typeface="微软雅黑" panose="020B0503020204020204" pitchFamily="34" charset="-122"/>
              </a:rPr>
              <a:t> ）</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xmlns="" id="{83689DF0-081B-44D1-836D-CE532D3E065C}"/>
              </a:ext>
            </a:extLst>
          </p:cNvPr>
          <p:cNvGrpSpPr>
            <a:grpSpLocks noChangeAspect="1"/>
          </p:cNvGrpSpPr>
          <p:nvPr/>
        </p:nvGrpSpPr>
        <p:grpSpPr>
          <a:xfrm>
            <a:off x="1824174" y="1709964"/>
            <a:ext cx="7519851" cy="4919085"/>
            <a:chOff x="1128849" y="1752404"/>
            <a:chExt cx="8302204" cy="5430859"/>
          </a:xfrm>
        </p:grpSpPr>
        <p:grpSp>
          <p:nvGrpSpPr>
            <p:cNvPr id="12" name="组合 11">
              <a:extLst>
                <a:ext uri="{FF2B5EF4-FFF2-40B4-BE49-F238E27FC236}">
                  <a16:creationId xmlns:a16="http://schemas.microsoft.com/office/drawing/2014/main" xmlns="" id="{5896A84E-A9CC-4DA5-8CCE-0BB9EA61F64E}"/>
                </a:ext>
              </a:extLst>
            </p:cNvPr>
            <p:cNvGrpSpPr/>
            <p:nvPr/>
          </p:nvGrpSpPr>
          <p:grpSpPr>
            <a:xfrm>
              <a:off x="1128849" y="1762568"/>
              <a:ext cx="5291882" cy="5420695"/>
              <a:chOff x="1128849" y="1762568"/>
              <a:chExt cx="5291882" cy="5420695"/>
            </a:xfrm>
          </p:grpSpPr>
          <p:pic>
            <p:nvPicPr>
              <p:cNvPr id="3" name="图片 2">
                <a:extLst>
                  <a:ext uri="{FF2B5EF4-FFF2-40B4-BE49-F238E27FC236}">
                    <a16:creationId xmlns:a16="http://schemas.microsoft.com/office/drawing/2014/main" xmlns="" id="{E23A7253-266F-473C-ADDE-161B972DB499}"/>
                  </a:ext>
                </a:extLst>
              </p:cNvPr>
              <p:cNvPicPr>
                <a:picLocks noChangeAspect="1"/>
              </p:cNvPicPr>
              <p:nvPr/>
            </p:nvPicPr>
            <p:blipFill>
              <a:blip r:embed="rId4"/>
              <a:stretch>
                <a:fillRect/>
              </a:stretch>
            </p:blipFill>
            <p:spPr>
              <a:xfrm>
                <a:off x="1128849" y="1762568"/>
                <a:ext cx="2452551" cy="5420695"/>
              </a:xfrm>
              <a:prstGeom prst="rect">
                <a:avLst/>
              </a:prstGeom>
            </p:spPr>
          </p:pic>
          <p:pic>
            <p:nvPicPr>
              <p:cNvPr id="5" name="图片 4">
                <a:extLst>
                  <a:ext uri="{FF2B5EF4-FFF2-40B4-BE49-F238E27FC236}">
                    <a16:creationId xmlns:a16="http://schemas.microsoft.com/office/drawing/2014/main" xmlns="" id="{09B0F09F-5CF0-4FEB-ADF6-7B0B403EBC38}"/>
                  </a:ext>
                </a:extLst>
              </p:cNvPr>
              <p:cNvPicPr>
                <a:picLocks noChangeAspect="1"/>
              </p:cNvPicPr>
              <p:nvPr/>
            </p:nvPicPr>
            <p:blipFill>
              <a:blip r:embed="rId5"/>
              <a:stretch>
                <a:fillRect/>
              </a:stretch>
            </p:blipFill>
            <p:spPr>
              <a:xfrm>
                <a:off x="3926799" y="1762568"/>
                <a:ext cx="2493932" cy="5420695"/>
              </a:xfrm>
              <a:prstGeom prst="rect">
                <a:avLst/>
              </a:prstGeom>
            </p:spPr>
          </p:pic>
        </p:grpSp>
        <p:pic>
          <p:nvPicPr>
            <p:cNvPr id="10" name="图片 9">
              <a:extLst>
                <a:ext uri="{FF2B5EF4-FFF2-40B4-BE49-F238E27FC236}">
                  <a16:creationId xmlns:a16="http://schemas.microsoft.com/office/drawing/2014/main" xmlns="" id="{7FCD9A24-7914-4450-B652-ABC592B58A42}"/>
                </a:ext>
              </a:extLst>
            </p:cNvPr>
            <p:cNvPicPr>
              <a:picLocks noChangeAspect="1"/>
            </p:cNvPicPr>
            <p:nvPr/>
          </p:nvPicPr>
          <p:blipFill>
            <a:blip r:embed="rId6"/>
            <a:stretch>
              <a:fillRect/>
            </a:stretch>
          </p:blipFill>
          <p:spPr>
            <a:xfrm>
              <a:off x="6766130" y="1752404"/>
              <a:ext cx="2664923" cy="5420695"/>
            </a:xfrm>
            <a:prstGeom prst="rect">
              <a:avLst/>
            </a:prstGeom>
          </p:spPr>
        </p:pic>
      </p:grpSp>
    </p:spTree>
    <p:extLst>
      <p:ext uri="{BB962C8B-B14F-4D97-AF65-F5344CB8AC3E}">
        <p14:creationId xmlns:p14="http://schemas.microsoft.com/office/powerpoint/2010/main" val="3072215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8480"/>
          <a:stretch/>
        </p:blipFill>
        <p:spPr>
          <a:xfrm>
            <a:off x="0" y="0"/>
            <a:ext cx="12192000" cy="6858000"/>
          </a:xfrm>
          <a:prstGeom prst="rect">
            <a:avLst/>
          </a:prstGeom>
        </p:spPr>
      </p:pic>
      <p:sp>
        <p:nvSpPr>
          <p:cNvPr id="10" name="矩形 9"/>
          <p:cNvSpPr/>
          <p:nvPr/>
        </p:nvSpPr>
        <p:spPr bwMode="auto">
          <a:xfrm>
            <a:off x="0" y="0"/>
            <a:ext cx="12192000" cy="6858000"/>
          </a:xfrm>
          <a:prstGeom prst="rect">
            <a:avLst/>
          </a:prstGeom>
          <a:solidFill>
            <a:schemeClr val="bg1">
              <a:lumMod val="85000"/>
              <a:alpha val="60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dirty="0"/>
          </a:p>
        </p:txBody>
      </p:sp>
      <p:sp>
        <p:nvSpPr>
          <p:cNvPr id="7" name="文本框 6"/>
          <p:cNvSpPr txBox="1"/>
          <p:nvPr/>
        </p:nvSpPr>
        <p:spPr>
          <a:xfrm>
            <a:off x="320081" y="73607"/>
            <a:ext cx="6918920" cy="584775"/>
          </a:xfrm>
          <a:prstGeom prst="rect">
            <a:avLst/>
          </a:prstGeom>
          <a:noFill/>
        </p:spPr>
        <p:txBody>
          <a:bodyPr wrap="square" rtlCol="0">
            <a:spAutoFit/>
          </a:bodyPr>
          <a:lstStyle/>
          <a:p>
            <a:pPr algn="ctr" defTabSz="1421688"/>
            <a:r>
              <a:rPr lang="en-US" altLang="zh-CN" sz="3200" b="1" dirty="0">
                <a:solidFill>
                  <a:srgbClr val="9E0000"/>
                </a:solidFill>
                <a:latin typeface="微软雅黑" panose="020B0503020204020204" pitchFamily="34" charset="-122"/>
                <a:ea typeface="微软雅黑" panose="020B0503020204020204" pitchFamily="34" charset="-122"/>
              </a:rPr>
              <a:t>Comprehensive Parental Control</a:t>
            </a:r>
            <a:endParaRPr lang="zh-CN" altLang="en-US" sz="3200" b="1" dirty="0">
              <a:solidFill>
                <a:srgbClr val="9E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19062" y="658382"/>
            <a:ext cx="11404401" cy="1200329"/>
          </a:xfrm>
          <a:prstGeom prst="rect">
            <a:avLst/>
          </a:prstGeom>
        </p:spPr>
        <p:txBody>
          <a:bodyPr wrap="square">
            <a:spAutoFit/>
          </a:bodyPr>
          <a:lstStyle>
            <a:defPPr>
              <a:defRPr lang="zh-CN"/>
            </a:defPPr>
            <a:lvl1pPr defTabSz="1418339" hangingPunct="0">
              <a:lnSpc>
                <a:spcPct val="150000"/>
              </a:lnSpc>
              <a:defRPr sz="1600" kern="0">
                <a:solidFill>
                  <a:srgbClr val="000000"/>
                </a:solidFill>
                <a:latin typeface="微软雅黑" panose="020B0503020204020204" pitchFamily="34" charset="-122"/>
                <a:ea typeface="微软雅黑" panose="020B0503020204020204" pitchFamily="34" charset="-122"/>
                <a:cs typeface="Arial"/>
              </a:defRPr>
            </a:lvl1pPr>
          </a:lstStyle>
          <a:p>
            <a:r>
              <a:rPr lang="en-US" altLang="zh-CN" dirty="0"/>
              <a:t>Thanks to parental controls, you can keep track of your family’s online activities even when you’re not at home. With a few taps on your phone, HUAWEI </a:t>
            </a:r>
            <a:r>
              <a:rPr lang="en-US" altLang="zh-CN" dirty="0" err="1"/>
              <a:t>WiFi</a:t>
            </a:r>
            <a:r>
              <a:rPr lang="en-US" altLang="zh-CN" dirty="0"/>
              <a:t> AX3  can block out inappropriate websites and limit access to selected devices. </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72824" y="1980827"/>
            <a:ext cx="2197969" cy="4762266"/>
          </a:xfrm>
          <a:prstGeom prst="rect">
            <a:avLst/>
          </a:prstGeom>
          <a:noFill/>
          <a:effectLst>
            <a:outerShdw blurRad="88900" dist="12700" dir="3600000" sx="102000" sy="102000" algn="ctr" rotWithShape="0">
              <a:prstClr val="black">
                <a:alpha val="46000"/>
              </a:prstClr>
            </a:outerShdw>
          </a:effectLst>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345" y="1980826"/>
            <a:ext cx="4748674" cy="4768967"/>
          </a:xfrm>
          <a:prstGeom prst="rect">
            <a:avLst/>
          </a:prstGeom>
          <a:effectLst>
            <a:outerShdw blurRad="88900" dist="12700" dir="3600000" sx="102000" sy="102000" algn="ctr" rotWithShape="0">
              <a:prstClr val="black">
                <a:alpha val="46000"/>
              </a:prstClr>
            </a:outerShdw>
          </a:effectLst>
        </p:spPr>
      </p:pic>
    </p:spTree>
    <p:extLst>
      <p:ext uri="{BB962C8B-B14F-4D97-AF65-F5344CB8AC3E}">
        <p14:creationId xmlns:p14="http://schemas.microsoft.com/office/powerpoint/2010/main" val="80619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a:srcRect l="25810"/>
          <a:stretch/>
        </p:blipFill>
        <p:spPr>
          <a:xfrm rot="16200000">
            <a:off x="2667001" y="-2667003"/>
            <a:ext cx="6858001" cy="12192003"/>
          </a:xfrm>
          <a:prstGeom prst="rect">
            <a:avLst/>
          </a:prstGeom>
        </p:spPr>
      </p:pic>
      <p:sp>
        <p:nvSpPr>
          <p:cNvPr id="2" name="矩形 1"/>
          <p:cNvSpPr/>
          <p:nvPr/>
        </p:nvSpPr>
        <p:spPr>
          <a:xfrm>
            <a:off x="671951" y="260647"/>
            <a:ext cx="4563301" cy="584775"/>
          </a:xfrm>
          <a:prstGeom prst="rect">
            <a:avLst/>
          </a:prstGeom>
        </p:spPr>
        <p:txBody>
          <a:bodyPr wrap="none">
            <a:spAutoFit/>
          </a:bodyPr>
          <a:lstStyle/>
          <a:p>
            <a:pPr algn="ctr" defTabSz="1421688"/>
            <a:r>
              <a:rPr lang="en-US" altLang="zh-CN" sz="3200" b="1" dirty="0">
                <a:solidFill>
                  <a:srgbClr val="9E0000"/>
                </a:solidFill>
                <a:latin typeface="微软雅黑" panose="020B0503020204020204" pitchFamily="34" charset="-122"/>
                <a:ea typeface="微软雅黑" panose="020B0503020204020204" pitchFamily="34" charset="-122"/>
              </a:rPr>
              <a:t>HUAWEI  </a:t>
            </a:r>
            <a:r>
              <a:rPr lang="en-US" altLang="zh-CN" sz="3200" b="1" dirty="0" err="1">
                <a:solidFill>
                  <a:srgbClr val="9E0000"/>
                </a:solidFill>
                <a:latin typeface="微软雅黑" panose="020B0503020204020204" pitchFamily="34" charset="-122"/>
                <a:ea typeface="微软雅黑" panose="020B0503020204020204" pitchFamily="34" charset="-122"/>
              </a:rPr>
              <a:t>HomeSec</a:t>
            </a:r>
            <a:r>
              <a:rPr lang="en-US" altLang="zh-CN" sz="3200" b="1" baseline="30000" dirty="0" err="1">
                <a:solidFill>
                  <a:srgbClr val="9E0000"/>
                </a:solidFill>
                <a:latin typeface="微软雅黑" panose="020B0503020204020204" pitchFamily="34" charset="-122"/>
                <a:ea typeface="微软雅黑" panose="020B0503020204020204" pitchFamily="34" charset="-122"/>
              </a:rPr>
              <a:t>TM</a:t>
            </a:r>
            <a:endParaRPr lang="en-US" altLang="zh-CN" sz="3200" b="1" baseline="30000" dirty="0">
              <a:solidFill>
                <a:srgbClr val="9E0000"/>
              </a:solidFill>
              <a:latin typeface="微软雅黑" panose="020B0503020204020204" pitchFamily="34" charset="-122"/>
              <a:ea typeface="微软雅黑" panose="020B0503020204020204" pitchFamily="34" charset="-122"/>
            </a:endParaRPr>
          </a:p>
        </p:txBody>
      </p:sp>
      <p:sp>
        <p:nvSpPr>
          <p:cNvPr id="7" name="矩形 6"/>
          <p:cNvSpPr/>
          <p:nvPr/>
        </p:nvSpPr>
        <p:spPr>
          <a:xfrm>
            <a:off x="719403" y="801123"/>
            <a:ext cx="11568608" cy="961289"/>
          </a:xfrm>
          <a:prstGeom prst="rect">
            <a:avLst/>
          </a:prstGeom>
        </p:spPr>
        <p:txBody>
          <a:bodyPr wrap="square">
            <a:spAutoFit/>
          </a:bodyPr>
          <a:lstStyle/>
          <a:p>
            <a:pPr defTabSz="1421688">
              <a:lnSpc>
                <a:spcPct val="150000"/>
              </a:lnSpc>
            </a:pPr>
            <a:r>
              <a:rPr lang="en-US" altLang="zh-CN" sz="2000" dirty="0">
                <a:latin typeface="微软雅黑" panose="020B0503020204020204" pitchFamily="34" charset="-122"/>
                <a:ea typeface="微软雅黑" panose="020B0503020204020204" pitchFamily="34" charset="-122"/>
              </a:rPr>
              <a:t>Protecting you all connected devices the security and privacy for all connected devices  in your family</a:t>
            </a:r>
          </a:p>
        </p:txBody>
      </p:sp>
      <p:sp>
        <p:nvSpPr>
          <p:cNvPr id="3" name="矩形 2"/>
          <p:cNvSpPr/>
          <p:nvPr/>
        </p:nvSpPr>
        <p:spPr>
          <a:xfrm>
            <a:off x="427303" y="2740545"/>
            <a:ext cx="4704523" cy="1569660"/>
          </a:xfrm>
          <a:prstGeom prst="rect">
            <a:avLst/>
          </a:prstGeom>
        </p:spPr>
        <p:txBody>
          <a:bodyPr wrap="square">
            <a:spAutoFit/>
          </a:bodyPr>
          <a:lstStyle/>
          <a:p>
            <a:pPr marL="228492" indent="-228492" defTabSz="1421688">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Anti-Brute Force</a:t>
            </a:r>
          </a:p>
          <a:p>
            <a:pPr marL="228492" indent="-228492" defTabSz="1421688">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Anti-ARP spoofing</a:t>
            </a:r>
          </a:p>
          <a:p>
            <a:pPr marL="228492" indent="-228492" defTabSz="1421688">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One-click removal of strangers </a:t>
            </a:r>
          </a:p>
          <a:p>
            <a:pPr marL="228492" indent="-228492" defTabSz="1421688">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WPA3</a:t>
            </a:r>
          </a:p>
        </p:txBody>
      </p:sp>
      <p:pic>
        <p:nvPicPr>
          <p:cNvPr id="6" name="图片 5"/>
          <p:cNvPicPr>
            <a:picLocks noChangeAspect="1"/>
          </p:cNvPicPr>
          <p:nvPr/>
        </p:nvPicPr>
        <p:blipFill>
          <a:blip r:embed="rId4"/>
          <a:stretch>
            <a:fillRect/>
          </a:stretch>
        </p:blipFill>
        <p:spPr>
          <a:xfrm>
            <a:off x="4088310" y="1901915"/>
            <a:ext cx="7613373" cy="4001191"/>
          </a:xfrm>
          <a:prstGeom prst="rect">
            <a:avLst/>
          </a:prstGeom>
        </p:spPr>
      </p:pic>
    </p:spTree>
    <p:extLst>
      <p:ext uri="{BB962C8B-B14F-4D97-AF65-F5344CB8AC3E}">
        <p14:creationId xmlns:p14="http://schemas.microsoft.com/office/powerpoint/2010/main" val="240492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516625" y="1028734"/>
            <a:ext cx="2652059" cy="517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43" name="文本框 42"/>
          <p:cNvSpPr txBox="1"/>
          <p:nvPr/>
        </p:nvSpPr>
        <p:spPr>
          <a:xfrm>
            <a:off x="1231623" y="6074347"/>
            <a:ext cx="9623877" cy="379656"/>
          </a:xfrm>
          <a:prstGeom prst="rect">
            <a:avLst/>
          </a:prstGeom>
          <a:noFill/>
        </p:spPr>
        <p:txBody>
          <a:bodyPr wrap="square" rtlCol="0">
            <a:spAutoFit/>
          </a:bodyPr>
          <a:lstStyle/>
          <a:p>
            <a:pPr algn="ctr"/>
            <a:r>
              <a:rPr lang="en-US" altLang="zh-CN" sz="1867" b="1" dirty="0">
                <a:solidFill>
                  <a:srgbClr val="000000"/>
                </a:solidFill>
                <a:ea typeface="微软雅黑" panose="020B0503020204020204" pitchFamily="34" charset="-122"/>
                <a:sym typeface="Arial" panose="020B0604020202020204" pitchFamily="34" charset="0"/>
              </a:rPr>
              <a:t>Optimization from system-level is the right method in solving aging issue.</a:t>
            </a:r>
            <a:endParaRPr lang="zh-CN" altLang="en-US" sz="1867" b="1" dirty="0">
              <a:solidFill>
                <a:srgbClr val="000000"/>
              </a:solidFill>
              <a:ea typeface="微软雅黑" panose="020B0503020204020204" pitchFamily="34" charset="-122"/>
              <a:sym typeface="Arial" panose="020B0604020202020204" pitchFamily="34" charset="0"/>
            </a:endParaRPr>
          </a:p>
        </p:txBody>
      </p:sp>
      <p:sp>
        <p:nvSpPr>
          <p:cNvPr id="6" name="矩形 5"/>
          <p:cNvSpPr/>
          <p:nvPr/>
        </p:nvSpPr>
        <p:spPr>
          <a:xfrm>
            <a:off x="348418" y="181756"/>
            <a:ext cx="7175805" cy="502766"/>
          </a:xfrm>
          <a:prstGeom prst="rect">
            <a:avLst/>
          </a:prstGeom>
        </p:spPr>
        <p:txBody>
          <a:bodyPr wrap="square">
            <a:spAutoFit/>
          </a:bodyPr>
          <a:lstStyle/>
          <a:p>
            <a:r>
              <a:rPr lang="en-US" altLang="zh-CN" sz="2667" b="1" dirty="0">
                <a:solidFill>
                  <a:srgbClr val="990000"/>
                </a:solidFill>
                <a:ea typeface="微软雅黑" panose="020B0503020204020204" pitchFamily="34" charset="-122"/>
                <a:cs typeface="+mj-cs"/>
                <a:sym typeface="Arial" panose="020B0604020202020204" pitchFamily="34" charset="0"/>
              </a:rPr>
              <a:t>More Stable than Ever</a:t>
            </a:r>
          </a:p>
        </p:txBody>
      </p:sp>
      <p:sp>
        <p:nvSpPr>
          <p:cNvPr id="9" name="文本框 8"/>
          <p:cNvSpPr txBox="1"/>
          <p:nvPr/>
        </p:nvSpPr>
        <p:spPr>
          <a:xfrm>
            <a:off x="633577" y="1158045"/>
            <a:ext cx="2418156" cy="307777"/>
          </a:xfrm>
          <a:prstGeom prst="rect">
            <a:avLst/>
          </a:prstGeom>
          <a:noFill/>
          <a:ln>
            <a:noFill/>
          </a:ln>
        </p:spPr>
        <p:txBody>
          <a:bodyPr wrap="square" rtlCol="0">
            <a:spAutoFit/>
          </a:bodyPr>
          <a:lstStyle/>
          <a:p>
            <a:pPr algn="ctr"/>
            <a:r>
              <a:rPr lang="en-US" altLang="zh-CN" sz="1400" dirty="0">
                <a:ea typeface="微软雅黑" panose="020B0503020204020204" pitchFamily="34" charset="-122"/>
                <a:sym typeface="Arial" panose="020B0604020202020204" pitchFamily="34" charset="0"/>
              </a:rPr>
              <a:t>Wi-Fi service</a:t>
            </a:r>
            <a:endParaRPr lang="zh-CN" altLang="en-US" sz="1400" dirty="0">
              <a:ea typeface="微软雅黑" panose="020B0503020204020204" pitchFamily="34" charset="-122"/>
              <a:sym typeface="Arial" panose="020B0604020202020204" pitchFamily="34" charset="0"/>
            </a:endParaRPr>
          </a:p>
        </p:txBody>
      </p:sp>
      <p:sp>
        <p:nvSpPr>
          <p:cNvPr id="11" name="文本框 10"/>
          <p:cNvSpPr txBox="1"/>
          <p:nvPr/>
        </p:nvSpPr>
        <p:spPr>
          <a:xfrm>
            <a:off x="3659854" y="1155700"/>
            <a:ext cx="2208245" cy="307777"/>
          </a:xfrm>
          <a:prstGeom prst="rect">
            <a:avLst/>
          </a:prstGeom>
          <a:noFill/>
          <a:ln>
            <a:noFill/>
          </a:ln>
        </p:spPr>
        <p:txBody>
          <a:bodyPr wrap="square" rtlCol="0">
            <a:spAutoFit/>
          </a:bodyPr>
          <a:lstStyle/>
          <a:p>
            <a:pPr algn="ctr"/>
            <a:r>
              <a:rPr lang="en-US" altLang="zh-CN" sz="1400" dirty="0">
                <a:ea typeface="微软雅黑" panose="020B0503020204020204" pitchFamily="34" charset="-122"/>
                <a:sym typeface="Arial" panose="020B0604020202020204" pitchFamily="34" charset="0"/>
              </a:rPr>
              <a:t>Wi-Fi driver</a:t>
            </a:r>
            <a:endParaRPr lang="zh-CN" altLang="en-US" sz="1400" dirty="0">
              <a:ea typeface="微软雅黑" panose="020B0503020204020204" pitchFamily="34" charset="-122"/>
              <a:sym typeface="Arial" panose="020B0604020202020204" pitchFamily="34" charset="0"/>
            </a:endParaRPr>
          </a:p>
        </p:txBody>
      </p:sp>
      <p:sp>
        <p:nvSpPr>
          <p:cNvPr id="12" name="文本框 11"/>
          <p:cNvSpPr txBox="1"/>
          <p:nvPr/>
        </p:nvSpPr>
        <p:spPr>
          <a:xfrm>
            <a:off x="6360310" y="1100878"/>
            <a:ext cx="2491445" cy="307777"/>
          </a:xfrm>
          <a:prstGeom prst="rect">
            <a:avLst/>
          </a:prstGeom>
          <a:noFill/>
          <a:ln>
            <a:noFill/>
          </a:ln>
        </p:spPr>
        <p:txBody>
          <a:bodyPr wrap="square" rtlCol="0">
            <a:spAutoFit/>
          </a:bodyPr>
          <a:lstStyle/>
          <a:p>
            <a:pPr algn="ctr"/>
            <a:r>
              <a:rPr lang="en-US" altLang="zh-CN" sz="1400" dirty="0">
                <a:ea typeface="微软雅黑" panose="020B0503020204020204" pitchFamily="34" charset="-122"/>
                <a:sym typeface="Arial" panose="020B0604020202020204" pitchFamily="34" charset="0"/>
              </a:rPr>
              <a:t>CPU Schedule</a:t>
            </a:r>
            <a:endParaRPr lang="zh-CN" altLang="en-US" sz="1400" dirty="0">
              <a:ea typeface="微软雅黑" panose="020B0503020204020204" pitchFamily="34" charset="-122"/>
              <a:sym typeface="Arial" panose="020B0604020202020204" pitchFamily="34" charset="0"/>
            </a:endParaRPr>
          </a:p>
        </p:txBody>
      </p:sp>
      <p:sp>
        <p:nvSpPr>
          <p:cNvPr id="13" name="文本框 12"/>
          <p:cNvSpPr txBox="1"/>
          <p:nvPr/>
        </p:nvSpPr>
        <p:spPr>
          <a:xfrm>
            <a:off x="9314170" y="1155700"/>
            <a:ext cx="2195663" cy="307777"/>
          </a:xfrm>
          <a:prstGeom prst="rect">
            <a:avLst/>
          </a:prstGeom>
          <a:noFill/>
          <a:ln>
            <a:noFill/>
          </a:ln>
        </p:spPr>
        <p:txBody>
          <a:bodyPr wrap="square" rtlCol="0">
            <a:spAutoFit/>
          </a:bodyPr>
          <a:lstStyle/>
          <a:p>
            <a:pPr algn="ctr"/>
            <a:r>
              <a:rPr lang="en-US" altLang="zh-CN" sz="1400" dirty="0">
                <a:ea typeface="微软雅黑" panose="020B0503020204020204" pitchFamily="34" charset="-122"/>
                <a:sym typeface="Arial" panose="020B0604020202020204" pitchFamily="34" charset="0"/>
              </a:rPr>
              <a:t>DNS Service</a:t>
            </a:r>
            <a:endParaRPr lang="zh-CN" altLang="en-US" sz="1400" dirty="0">
              <a:ea typeface="微软雅黑" panose="020B0503020204020204" pitchFamily="34" charset="-122"/>
              <a:sym typeface="Arial" panose="020B0604020202020204" pitchFamily="34" charset="0"/>
            </a:endParaRPr>
          </a:p>
        </p:txBody>
      </p:sp>
      <p:sp>
        <p:nvSpPr>
          <p:cNvPr id="10" name="文本框 9"/>
          <p:cNvSpPr txBox="1"/>
          <p:nvPr/>
        </p:nvSpPr>
        <p:spPr>
          <a:xfrm>
            <a:off x="462387" y="2234686"/>
            <a:ext cx="2735568" cy="523220"/>
          </a:xfrm>
          <a:prstGeom prst="rect">
            <a:avLst/>
          </a:prstGeom>
          <a:noFill/>
          <a:ln>
            <a:noFill/>
          </a:ln>
        </p:spPr>
        <p:txBody>
          <a:bodyPr wrap="square" rtlCol="0">
            <a:spAutoFit/>
          </a:bodyPr>
          <a:lstStyle/>
          <a:p>
            <a:pPr algn="ctr"/>
            <a:r>
              <a:rPr lang="en-US" altLang="zh-CN" sz="1400" dirty="0">
                <a:ea typeface="微软雅黑" panose="020B0503020204020204" pitchFamily="34" charset="-122"/>
                <a:sym typeface="Arial" panose="020B0604020202020204" pitchFamily="34" charset="0"/>
              </a:rPr>
              <a:t>DCA(Dynamic channel adjust)</a:t>
            </a:r>
          </a:p>
          <a:p>
            <a:pPr algn="ctr"/>
            <a:r>
              <a:rPr lang="en-US" altLang="zh-CN" sz="1400" dirty="0">
                <a:ea typeface="微软雅黑" panose="020B0503020204020204" pitchFamily="34" charset="-122"/>
                <a:sym typeface="Arial" panose="020B0604020202020204" pitchFamily="34" charset="0"/>
              </a:rPr>
              <a:t>DBA (Dynamic bandwidth adjust)</a:t>
            </a:r>
            <a:endParaRPr lang="zh-CN" altLang="en-US" sz="1400" dirty="0">
              <a:ea typeface="微软雅黑" panose="020B0503020204020204" pitchFamily="34" charset="-122"/>
              <a:sym typeface="Arial" panose="020B0604020202020204" pitchFamily="34" charset="0"/>
            </a:endParaRPr>
          </a:p>
        </p:txBody>
      </p:sp>
      <p:sp>
        <p:nvSpPr>
          <p:cNvPr id="15" name="文本框 14"/>
          <p:cNvSpPr txBox="1"/>
          <p:nvPr/>
        </p:nvSpPr>
        <p:spPr>
          <a:xfrm>
            <a:off x="3572334" y="2323295"/>
            <a:ext cx="2541228" cy="523220"/>
          </a:xfrm>
          <a:prstGeom prst="rect">
            <a:avLst/>
          </a:prstGeom>
          <a:noFill/>
          <a:ln>
            <a:noFill/>
          </a:ln>
        </p:spPr>
        <p:txBody>
          <a:bodyPr wrap="square" rtlCol="0">
            <a:spAutoFit/>
          </a:bodyPr>
          <a:lstStyle/>
          <a:p>
            <a:pPr algn="ctr"/>
            <a:r>
              <a:rPr lang="en-US" altLang="zh-CN" sz="1400" dirty="0">
                <a:ea typeface="微软雅黑" panose="020B0503020204020204" pitchFamily="34" charset="-122"/>
                <a:sym typeface="Arial" panose="020B0604020202020204" pitchFamily="34" charset="0"/>
              </a:rPr>
              <a:t>Airtime fairness and queuing scheduling optimization</a:t>
            </a:r>
            <a:endParaRPr lang="zh-CN" altLang="en-US" sz="1400" dirty="0">
              <a:ea typeface="微软雅黑" panose="020B0503020204020204" pitchFamily="34" charset="-122"/>
              <a:sym typeface="Arial" panose="020B0604020202020204" pitchFamily="34" charset="0"/>
            </a:endParaRPr>
          </a:p>
        </p:txBody>
      </p:sp>
      <p:sp>
        <p:nvSpPr>
          <p:cNvPr id="16" name="文本框 15"/>
          <p:cNvSpPr txBox="1"/>
          <p:nvPr/>
        </p:nvSpPr>
        <p:spPr>
          <a:xfrm>
            <a:off x="6259959" y="2253480"/>
            <a:ext cx="2692147" cy="523220"/>
          </a:xfrm>
          <a:prstGeom prst="rect">
            <a:avLst/>
          </a:prstGeom>
          <a:noFill/>
          <a:ln>
            <a:noFill/>
          </a:ln>
        </p:spPr>
        <p:txBody>
          <a:bodyPr wrap="square" rtlCol="0">
            <a:spAutoFit/>
          </a:bodyPr>
          <a:lstStyle/>
          <a:p>
            <a:pPr algn="ctr"/>
            <a:r>
              <a:rPr lang="en-US" altLang="zh-CN" sz="1400" dirty="0">
                <a:ea typeface="微软雅黑" panose="020B0503020204020204" pitchFamily="34" charset="-122"/>
                <a:sym typeface="Arial" panose="020B0604020202020204" pitchFamily="34" charset="0"/>
              </a:rPr>
              <a:t>CPU resource scheduling, multi-core load balance </a:t>
            </a:r>
            <a:endParaRPr lang="zh-CN" altLang="en-US" sz="1400" dirty="0">
              <a:ea typeface="微软雅黑" panose="020B0503020204020204" pitchFamily="34" charset="-122"/>
              <a:sym typeface="Arial" panose="020B0604020202020204" pitchFamily="34" charset="0"/>
            </a:endParaRPr>
          </a:p>
        </p:txBody>
      </p:sp>
      <p:sp>
        <p:nvSpPr>
          <p:cNvPr id="14" name="文本框 13"/>
          <p:cNvSpPr txBox="1"/>
          <p:nvPr/>
        </p:nvSpPr>
        <p:spPr>
          <a:xfrm>
            <a:off x="9218551" y="2373844"/>
            <a:ext cx="2195663" cy="415498"/>
          </a:xfrm>
          <a:prstGeom prst="rect">
            <a:avLst/>
          </a:prstGeom>
          <a:noFill/>
          <a:ln>
            <a:noFill/>
          </a:ln>
        </p:spPr>
        <p:txBody>
          <a:bodyPr wrap="square" rtlCol="0">
            <a:spAutoFit/>
          </a:bodyPr>
          <a:lstStyle/>
          <a:p>
            <a:pPr algn="ctr">
              <a:lnSpc>
                <a:spcPct val="150000"/>
              </a:lnSpc>
            </a:pPr>
            <a:r>
              <a:rPr lang="en-US" altLang="zh-CN" sz="1400" dirty="0">
                <a:ea typeface="微软雅黑" panose="020B0503020204020204" pitchFamily="34" charset="-122"/>
                <a:sym typeface="Arial" panose="020B0604020202020204" pitchFamily="34" charset="0"/>
              </a:rPr>
              <a:t>DNS </a:t>
            </a:r>
            <a:r>
              <a:rPr lang="en-US" altLang="zh-CN" sz="1400" dirty="0">
                <a:ea typeface="微软雅黑" panose="020B0503020204020204" pitchFamily="34" charset="-122"/>
                <a:sym typeface="Arial" panose="020B0604020202020204" pitchFamily="34" charset="0"/>
              </a:rPr>
              <a:t>Prioritize</a:t>
            </a:r>
            <a:endParaRPr lang="zh-CN" altLang="en-US" sz="1400" dirty="0">
              <a:ea typeface="微软雅黑" panose="020B0503020204020204" pitchFamily="34" charset="-122"/>
              <a:sym typeface="Arial" panose="020B0604020202020204" pitchFamily="34" charset="0"/>
            </a:endParaRPr>
          </a:p>
        </p:txBody>
      </p:sp>
      <p:sp>
        <p:nvSpPr>
          <p:cNvPr id="19" name="矩形 18"/>
          <p:cNvSpPr/>
          <p:nvPr/>
        </p:nvSpPr>
        <p:spPr bwMode="auto">
          <a:xfrm>
            <a:off x="516626" y="2107586"/>
            <a:ext cx="2652060" cy="996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20" name="矩形 19"/>
          <p:cNvSpPr/>
          <p:nvPr/>
        </p:nvSpPr>
        <p:spPr bwMode="auto">
          <a:xfrm>
            <a:off x="3391502" y="2107586"/>
            <a:ext cx="2652060" cy="996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21" name="矩形 20"/>
          <p:cNvSpPr/>
          <p:nvPr/>
        </p:nvSpPr>
        <p:spPr bwMode="auto">
          <a:xfrm>
            <a:off x="6294394" y="2108443"/>
            <a:ext cx="2652060" cy="996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22" name="矩形 21"/>
          <p:cNvSpPr/>
          <p:nvPr/>
        </p:nvSpPr>
        <p:spPr bwMode="auto">
          <a:xfrm>
            <a:off x="3373075" y="1028734"/>
            <a:ext cx="2652059" cy="517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23" name="矩形 22"/>
          <p:cNvSpPr/>
          <p:nvPr/>
        </p:nvSpPr>
        <p:spPr bwMode="auto">
          <a:xfrm>
            <a:off x="6229524" y="1028734"/>
            <a:ext cx="2652059" cy="517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24" name="矩形 23"/>
          <p:cNvSpPr/>
          <p:nvPr/>
        </p:nvSpPr>
        <p:spPr bwMode="auto">
          <a:xfrm>
            <a:off x="9085972" y="1028734"/>
            <a:ext cx="2652059" cy="517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25" name="矩形 24"/>
          <p:cNvSpPr/>
          <p:nvPr/>
        </p:nvSpPr>
        <p:spPr bwMode="auto">
          <a:xfrm>
            <a:off x="9103159" y="2107586"/>
            <a:ext cx="2652060" cy="99655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cxnSp>
        <p:nvCxnSpPr>
          <p:cNvPr id="26" name="直接箭头连接符 25"/>
          <p:cNvCxnSpPr>
            <a:stCxn id="17" idx="2"/>
            <a:endCxn id="19" idx="0"/>
          </p:cNvCxnSpPr>
          <p:nvPr/>
        </p:nvCxnSpPr>
        <p:spPr bwMode="auto">
          <a:xfrm>
            <a:off x="1842656" y="1546292"/>
            <a:ext cx="1" cy="5612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直接箭头连接符 32"/>
          <p:cNvCxnSpPr>
            <a:stCxn id="22" idx="2"/>
            <a:endCxn id="20" idx="0"/>
          </p:cNvCxnSpPr>
          <p:nvPr/>
        </p:nvCxnSpPr>
        <p:spPr bwMode="auto">
          <a:xfrm>
            <a:off x="4699105" y="1546292"/>
            <a:ext cx="18428" cy="5612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直接箭头连接符 35"/>
          <p:cNvCxnSpPr>
            <a:stCxn id="12" idx="2"/>
            <a:endCxn id="21" idx="0"/>
          </p:cNvCxnSpPr>
          <p:nvPr/>
        </p:nvCxnSpPr>
        <p:spPr bwMode="auto">
          <a:xfrm>
            <a:off x="7606033" y="1408655"/>
            <a:ext cx="14391" cy="6997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直接箭头连接符 36"/>
          <p:cNvCxnSpPr>
            <a:stCxn id="24" idx="2"/>
          </p:cNvCxnSpPr>
          <p:nvPr/>
        </p:nvCxnSpPr>
        <p:spPr bwMode="auto">
          <a:xfrm>
            <a:off x="10412002" y="1546293"/>
            <a:ext cx="1" cy="5754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1" name="任意多边形 50"/>
          <p:cNvSpPr/>
          <p:nvPr/>
        </p:nvSpPr>
        <p:spPr bwMode="auto">
          <a:xfrm>
            <a:off x="330152" y="1810062"/>
            <a:ext cx="11545595" cy="3820245"/>
          </a:xfrm>
          <a:custGeom>
            <a:avLst/>
            <a:gdLst>
              <a:gd name="connsiteX0" fmla="*/ 0 w 8659196"/>
              <a:gd name="connsiteY0" fmla="*/ 0 h 3255302"/>
              <a:gd name="connsiteX1" fmla="*/ 8659196 w 8659196"/>
              <a:gd name="connsiteY1" fmla="*/ 0 h 3255302"/>
              <a:gd name="connsiteX2" fmla="*/ 8659196 w 8659196"/>
              <a:gd name="connsiteY2" fmla="*/ 1715948 h 3255302"/>
              <a:gd name="connsiteX3" fmla="*/ 4505612 w 8659196"/>
              <a:gd name="connsiteY3" fmla="*/ 1715948 h 3255302"/>
              <a:gd name="connsiteX4" fmla="*/ 4505612 w 8659196"/>
              <a:gd name="connsiteY4" fmla="*/ 2507958 h 3255302"/>
              <a:gd name="connsiteX5" fmla="*/ 4879284 w 8659196"/>
              <a:gd name="connsiteY5" fmla="*/ 2507958 h 3255302"/>
              <a:gd name="connsiteX6" fmla="*/ 4131940 w 8659196"/>
              <a:gd name="connsiteY6" fmla="*/ 3255302 h 3255302"/>
              <a:gd name="connsiteX7" fmla="*/ 3384596 w 8659196"/>
              <a:gd name="connsiteY7" fmla="*/ 2507958 h 3255302"/>
              <a:gd name="connsiteX8" fmla="*/ 3758268 w 8659196"/>
              <a:gd name="connsiteY8" fmla="*/ 2507958 h 3255302"/>
              <a:gd name="connsiteX9" fmla="*/ 3758268 w 8659196"/>
              <a:gd name="connsiteY9" fmla="*/ 1715948 h 3255302"/>
              <a:gd name="connsiteX10" fmla="*/ 0 w 8659196"/>
              <a:gd name="connsiteY10" fmla="*/ 1715948 h 325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196" h="3255302">
                <a:moveTo>
                  <a:pt x="0" y="0"/>
                </a:moveTo>
                <a:lnTo>
                  <a:pt x="8659196" y="0"/>
                </a:lnTo>
                <a:lnTo>
                  <a:pt x="8659196" y="1715948"/>
                </a:lnTo>
                <a:lnTo>
                  <a:pt x="4505612" y="1715948"/>
                </a:lnTo>
                <a:lnTo>
                  <a:pt x="4505612" y="2507958"/>
                </a:lnTo>
                <a:lnTo>
                  <a:pt x="4879284" y="2507958"/>
                </a:lnTo>
                <a:lnTo>
                  <a:pt x="4131940" y="3255302"/>
                </a:lnTo>
                <a:lnTo>
                  <a:pt x="3384596" y="2507958"/>
                </a:lnTo>
                <a:lnTo>
                  <a:pt x="3758268" y="2507958"/>
                </a:lnTo>
                <a:lnTo>
                  <a:pt x="3758268" y="1715948"/>
                </a:lnTo>
                <a:lnTo>
                  <a:pt x="0" y="1715948"/>
                </a:lnTo>
                <a:close/>
              </a:path>
            </a:pathLst>
          </a:cu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ea typeface="微软雅黑" panose="020B0503020204020204" pitchFamily="34" charset="-122"/>
              <a:sym typeface="Arial" panose="020B0604020202020204" pitchFamily="34" charset="0"/>
            </a:endParaRPr>
          </a:p>
        </p:txBody>
      </p:sp>
      <p:sp>
        <p:nvSpPr>
          <p:cNvPr id="52" name="文本框 51"/>
          <p:cNvSpPr txBox="1"/>
          <p:nvPr/>
        </p:nvSpPr>
        <p:spPr>
          <a:xfrm>
            <a:off x="5037132" y="3056076"/>
            <a:ext cx="1661930" cy="748795"/>
          </a:xfrm>
          <a:prstGeom prst="rect">
            <a:avLst/>
          </a:prstGeom>
          <a:noFill/>
        </p:spPr>
        <p:txBody>
          <a:bodyPr wrap="none" rtlCol="0">
            <a:spAutoFit/>
          </a:bodyPr>
          <a:lstStyle/>
          <a:p>
            <a:pPr algn="ctr"/>
            <a:r>
              <a:rPr lang="en-US" altLang="zh-CN" sz="2133" b="1" dirty="0">
                <a:solidFill>
                  <a:srgbClr val="C00000"/>
                </a:solidFill>
                <a:ea typeface="微软雅黑" panose="020B0503020204020204" pitchFamily="34" charset="-122"/>
                <a:sym typeface="Arial" panose="020B0604020202020204" pitchFamily="34" charset="0"/>
              </a:rPr>
              <a:t>OS-Level </a:t>
            </a:r>
            <a:endParaRPr lang="en-US" altLang="zh-CN" sz="2133" b="1" dirty="0">
              <a:solidFill>
                <a:srgbClr val="C00000"/>
              </a:solidFill>
              <a:ea typeface="微软雅黑" panose="020B0503020204020204" pitchFamily="34" charset="-122"/>
              <a:sym typeface="Arial" panose="020B0604020202020204" pitchFamily="34" charset="0"/>
            </a:endParaRPr>
          </a:p>
          <a:p>
            <a:pPr algn="ctr"/>
            <a:r>
              <a:rPr lang="en-US" altLang="zh-CN" sz="2133" b="1" dirty="0">
                <a:solidFill>
                  <a:srgbClr val="C00000"/>
                </a:solidFill>
                <a:ea typeface="微软雅黑" panose="020B0503020204020204" pitchFamily="34" charset="-122"/>
                <a:sym typeface="Arial" panose="020B0604020202020204" pitchFamily="34" charset="0"/>
              </a:rPr>
              <a:t>Optimization</a:t>
            </a:r>
            <a:endParaRPr lang="zh-CN" altLang="en-US" sz="2133" b="1" dirty="0">
              <a:solidFill>
                <a:srgbClr val="C00000"/>
              </a:solidFill>
              <a:ea typeface="微软雅黑" panose="020B0503020204020204" pitchFamily="34" charset="-122"/>
              <a:sym typeface="Arial" panose="020B0604020202020204" pitchFamily="34" charset="0"/>
            </a:endParaRPr>
          </a:p>
        </p:txBody>
      </p:sp>
      <p:sp>
        <p:nvSpPr>
          <p:cNvPr id="53" name="文本框 52"/>
          <p:cNvSpPr txBox="1"/>
          <p:nvPr/>
        </p:nvSpPr>
        <p:spPr>
          <a:xfrm>
            <a:off x="4491439" y="5592819"/>
            <a:ext cx="2396169" cy="379656"/>
          </a:xfrm>
          <a:prstGeom prst="rect">
            <a:avLst/>
          </a:prstGeom>
          <a:noFill/>
        </p:spPr>
        <p:txBody>
          <a:bodyPr wrap="none" rtlCol="0">
            <a:spAutoFit/>
          </a:bodyPr>
          <a:lstStyle/>
          <a:p>
            <a:r>
              <a:rPr lang="en-US" altLang="zh-CN" sz="1867" b="1" dirty="0">
                <a:solidFill>
                  <a:srgbClr val="C00000"/>
                </a:solidFill>
                <a:ea typeface="微软雅黑" panose="020B0503020204020204" pitchFamily="34" charset="-122"/>
                <a:sym typeface="Arial" panose="020B0604020202020204" pitchFamily="34" charset="0"/>
              </a:rPr>
              <a:t>More Stable than Ever</a:t>
            </a:r>
            <a:endParaRPr lang="zh-CN" altLang="en-US" sz="1867" b="1" dirty="0">
              <a:solidFill>
                <a:srgbClr val="C00000"/>
              </a:solidFill>
              <a:ea typeface="微软雅黑" panose="020B0503020204020204" pitchFamily="34" charset="-122"/>
              <a:sym typeface="Arial" panose="020B0604020202020204" pitchFamily="34" charset="0"/>
            </a:endParaRPr>
          </a:p>
        </p:txBody>
      </p:sp>
      <p:sp>
        <p:nvSpPr>
          <p:cNvPr id="54" name="文本框 53"/>
          <p:cNvSpPr txBox="1"/>
          <p:nvPr/>
        </p:nvSpPr>
        <p:spPr>
          <a:xfrm>
            <a:off x="2131341" y="3927654"/>
            <a:ext cx="1767920" cy="318100"/>
          </a:xfrm>
          <a:prstGeom prst="rect">
            <a:avLst/>
          </a:prstGeom>
          <a:noFill/>
        </p:spPr>
        <p:txBody>
          <a:bodyPr wrap="none" rtlCol="0">
            <a:spAutoFit/>
          </a:bodyPr>
          <a:lstStyle>
            <a:defPPr>
              <a:defRPr lang="zh-CN"/>
            </a:defPPr>
            <a:lvl1pPr>
              <a:defRPr sz="1100"/>
            </a:lvl1pPr>
          </a:lstStyle>
          <a:p>
            <a:r>
              <a:rPr lang="en-US" altLang="zh-CN" sz="1467" b="1" dirty="0">
                <a:ea typeface="微软雅黑" panose="020B0503020204020204" pitchFamily="34" charset="-122"/>
                <a:sym typeface="Arial" panose="020B0604020202020204" pitchFamily="34" charset="0"/>
              </a:rPr>
              <a:t>2 year aging module</a:t>
            </a:r>
            <a:endParaRPr lang="zh-CN" altLang="en-US" sz="1467" b="1" dirty="0">
              <a:ea typeface="微软雅黑" panose="020B0503020204020204" pitchFamily="34" charset="-122"/>
              <a:sym typeface="Arial" panose="020B0604020202020204" pitchFamily="34" charset="0"/>
            </a:endParaRPr>
          </a:p>
        </p:txBody>
      </p:sp>
      <p:sp>
        <p:nvSpPr>
          <p:cNvPr id="55" name="文本框 54"/>
          <p:cNvSpPr txBox="1"/>
          <p:nvPr/>
        </p:nvSpPr>
        <p:spPr>
          <a:xfrm>
            <a:off x="6979717" y="4029436"/>
            <a:ext cx="3931589" cy="318100"/>
          </a:xfrm>
          <a:prstGeom prst="rect">
            <a:avLst/>
          </a:prstGeom>
          <a:noFill/>
        </p:spPr>
        <p:txBody>
          <a:bodyPr wrap="none" rtlCol="0">
            <a:spAutoFit/>
          </a:bodyPr>
          <a:lstStyle/>
          <a:p>
            <a:r>
              <a:rPr lang="en-US" altLang="zh-CN" sz="1467" b="1" dirty="0">
                <a:ea typeface="微软雅黑" panose="020B0503020204020204" pitchFamily="34" charset="-122"/>
                <a:sym typeface="Arial" panose="020B0604020202020204" pitchFamily="34" charset="0"/>
              </a:rPr>
              <a:t>Latency</a:t>
            </a:r>
            <a:r>
              <a:rPr lang="zh-CN" altLang="en-US" sz="1467" b="1" dirty="0">
                <a:ea typeface="微软雅黑" panose="020B0503020204020204" pitchFamily="34" charset="-122"/>
                <a:sym typeface="Arial" panose="020B0604020202020204" pitchFamily="34" charset="0"/>
              </a:rPr>
              <a:t>、</a:t>
            </a:r>
            <a:r>
              <a:rPr lang="en-US" altLang="zh-CN" sz="1467" b="1" dirty="0">
                <a:ea typeface="微软雅黑" panose="020B0503020204020204" pitchFamily="34" charset="-122"/>
                <a:sym typeface="Arial" panose="020B0604020202020204" pitchFamily="34" charset="0"/>
              </a:rPr>
              <a:t>jitter</a:t>
            </a:r>
            <a:r>
              <a:rPr lang="zh-CN" altLang="en-US" sz="1467" b="1" dirty="0">
                <a:ea typeface="微软雅黑" panose="020B0503020204020204" pitchFamily="34" charset="-122"/>
                <a:sym typeface="Arial" panose="020B0604020202020204" pitchFamily="34" charset="0"/>
              </a:rPr>
              <a:t>、</a:t>
            </a:r>
            <a:r>
              <a:rPr lang="en-US" altLang="zh-CN" sz="1467" b="1" dirty="0">
                <a:ea typeface="微软雅黑" panose="020B0503020204020204" pitchFamily="34" charset="-122"/>
                <a:sym typeface="Arial" panose="020B0604020202020204" pitchFamily="34" charset="0"/>
              </a:rPr>
              <a:t>packet loss supervision system</a:t>
            </a:r>
            <a:endParaRPr lang="zh-CN" altLang="en-US" sz="1467" b="1" dirty="0">
              <a:ea typeface="微软雅黑" panose="020B0503020204020204" pitchFamily="34" charset="-122"/>
              <a:sym typeface="Arial" panose="020B0604020202020204" pitchFamily="34" charset="0"/>
            </a:endParaRPr>
          </a:p>
        </p:txBody>
      </p:sp>
      <p:sp>
        <p:nvSpPr>
          <p:cNvPr id="30" name="文本框 29"/>
          <p:cNvSpPr txBox="1"/>
          <p:nvPr/>
        </p:nvSpPr>
        <p:spPr>
          <a:xfrm>
            <a:off x="9976045" y="-610033"/>
            <a:ext cx="2215956" cy="461665"/>
          </a:xfrm>
          <a:prstGeom prst="rect">
            <a:avLst/>
          </a:prstGeom>
          <a:noFill/>
        </p:spPr>
        <p:txBody>
          <a:bodyPr wrap="square" rtlCol="0">
            <a:spAutoFit/>
          </a:bodyPr>
          <a:lstStyle/>
          <a:p>
            <a:r>
              <a:rPr lang="en-US" altLang="zh-CN" sz="2400" dirty="0"/>
              <a:t>Unique</a:t>
            </a:r>
            <a:endParaRPr lang="zh-CN" altLang="en-US" sz="2400" dirty="0"/>
          </a:p>
        </p:txBody>
      </p:sp>
    </p:spTree>
    <p:extLst>
      <p:ext uri="{BB962C8B-B14F-4D97-AF65-F5344CB8AC3E}">
        <p14:creationId xmlns:p14="http://schemas.microsoft.com/office/powerpoint/2010/main" val="3307072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667" b="1" dirty="0">
                <a:solidFill>
                  <a:srgbClr val="C00000"/>
                </a:solidFill>
                <a:latin typeface="Arial" panose="020B0604020202020204" pitchFamily="34" charset="0"/>
                <a:ea typeface="微软雅黑" panose="020B0503020204020204" pitchFamily="34" charset="-122"/>
                <a:sym typeface="Arial" panose="020B0604020202020204" pitchFamily="34" charset="0"/>
              </a:rPr>
              <a:t>Strict quality testing , more stable network</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5031" y="1201853"/>
            <a:ext cx="1524000" cy="1524000"/>
          </a:xfrm>
          <a:prstGeom prst="rect">
            <a:avLst/>
          </a:prstGeom>
        </p:spPr>
      </p:pic>
      <p:sp>
        <p:nvSpPr>
          <p:cNvPr id="6" name="矩形 5"/>
          <p:cNvSpPr/>
          <p:nvPr/>
        </p:nvSpPr>
        <p:spPr>
          <a:xfrm>
            <a:off x="1326731" y="3106374"/>
            <a:ext cx="2960600" cy="492443"/>
          </a:xfrm>
          <a:prstGeom prst="rect">
            <a:avLst/>
          </a:prstGeom>
        </p:spPr>
        <p:txBody>
          <a:bodyPr wrap="square">
            <a:spAutoFit/>
          </a:bodyPr>
          <a:lstStyle/>
          <a:p>
            <a:pPr algn="ctr"/>
            <a:r>
              <a:rPr lang="en-US" sz="1400" b="1" dirty="0">
                <a:ea typeface="微软雅黑" panose="020B0503020204020204" pitchFamily="34" charset="-122"/>
                <a:sym typeface="Arial" panose="020B0604020202020204" pitchFamily="34" charset="0"/>
              </a:rPr>
              <a:t>Long </a:t>
            </a:r>
            <a:r>
              <a:rPr lang="en-US" sz="1400" b="1" dirty="0">
                <a:ea typeface="微软雅黑" panose="020B0503020204020204" pitchFamily="34" charset="-122"/>
                <a:sym typeface="Arial" panose="020B0604020202020204" pitchFamily="34" charset="0"/>
              </a:rPr>
              <a:t>time </a:t>
            </a:r>
            <a:r>
              <a:rPr lang="en-US" sz="1400" b="1" dirty="0">
                <a:ea typeface="微软雅黑" panose="020B0503020204020204" pitchFamily="34" charset="-122"/>
                <a:sym typeface="Arial" panose="020B0604020202020204" pitchFamily="34" charset="0"/>
              </a:rPr>
              <a:t>stability </a:t>
            </a:r>
            <a:r>
              <a:rPr lang="en-US" sz="1400" b="1" dirty="0">
                <a:ea typeface="微软雅黑" panose="020B0503020204020204" pitchFamily="34" charset="-122"/>
                <a:sym typeface="Arial" panose="020B0604020202020204" pitchFamily="34" charset="0"/>
              </a:rPr>
              <a:t>test</a:t>
            </a:r>
          </a:p>
          <a:p>
            <a:pPr algn="ctr"/>
            <a:r>
              <a:rPr lang="en-US" sz="1200" i="1" dirty="0">
                <a:ea typeface="微软雅黑" panose="020B0503020204020204" pitchFamily="34" charset="-122"/>
                <a:sym typeface="Arial" panose="020B0604020202020204" pitchFamily="34" charset="0"/>
              </a:rPr>
              <a:t>5</a:t>
            </a:r>
            <a:r>
              <a:rPr lang="en-US" sz="1200" i="1" dirty="0">
                <a:ea typeface="微软雅黑" panose="020B0503020204020204" pitchFamily="34" charset="-122"/>
                <a:sym typeface="Arial" panose="020B0604020202020204" pitchFamily="34" charset="0"/>
              </a:rPr>
              <a:t>0 </a:t>
            </a:r>
            <a:r>
              <a:rPr lang="en-US" sz="1200" i="1" dirty="0">
                <a:ea typeface="微软雅黑" panose="020B0503020204020204" pitchFamily="34" charset="-122"/>
                <a:sym typeface="Arial" panose="020B0604020202020204" pitchFamily="34" charset="0"/>
              </a:rPr>
              <a:t>items total run time</a:t>
            </a:r>
          </a:p>
        </p:txBody>
      </p:sp>
      <p:sp>
        <p:nvSpPr>
          <p:cNvPr id="7" name="矩形 6"/>
          <p:cNvSpPr/>
          <p:nvPr/>
        </p:nvSpPr>
        <p:spPr>
          <a:xfrm>
            <a:off x="1497437" y="2620083"/>
            <a:ext cx="2619187" cy="379656"/>
          </a:xfrm>
          <a:prstGeom prst="rect">
            <a:avLst/>
          </a:prstGeom>
        </p:spPr>
        <p:txBody>
          <a:bodyPr wrap="square">
            <a:spAutoFit/>
          </a:bodyPr>
          <a:lstStyle/>
          <a:p>
            <a:pPr algn="ctr"/>
            <a:r>
              <a:rPr lang="en-US" sz="1867" b="1" dirty="0">
                <a:ea typeface="微软雅黑" panose="020B0503020204020204" pitchFamily="34" charset="-122"/>
                <a:sym typeface="Arial" panose="020B0604020202020204" pitchFamily="34" charset="0"/>
              </a:rPr>
              <a:t>&gt;100000 hours</a:t>
            </a:r>
            <a:endParaRPr lang="en-US" sz="1400" i="1" dirty="0">
              <a:ea typeface="微软雅黑" panose="020B0503020204020204" pitchFamily="34" charset="-122"/>
              <a:sym typeface="Arial" panose="020B0604020202020204" pitchFamily="34"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544" y="1270143"/>
            <a:ext cx="1524000" cy="1524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6057" y="1251580"/>
            <a:ext cx="1524000" cy="1524000"/>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336" y="3874757"/>
            <a:ext cx="1524000" cy="1524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5317" y="3874757"/>
            <a:ext cx="1524000" cy="1524000"/>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3788" y="3852243"/>
            <a:ext cx="1524000" cy="152400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5411" y="3813043"/>
            <a:ext cx="1524000" cy="1524000"/>
          </a:xfrm>
          <a:prstGeom prst="rect">
            <a:avLst/>
          </a:prstGeom>
        </p:spPr>
      </p:pic>
      <p:sp>
        <p:nvSpPr>
          <p:cNvPr id="14" name="矩形 13"/>
          <p:cNvSpPr/>
          <p:nvPr/>
        </p:nvSpPr>
        <p:spPr>
          <a:xfrm>
            <a:off x="4287331" y="3106374"/>
            <a:ext cx="3840427" cy="492443"/>
          </a:xfrm>
          <a:prstGeom prst="rect">
            <a:avLst/>
          </a:prstGeom>
        </p:spPr>
        <p:txBody>
          <a:bodyPr wrap="square">
            <a:spAutoFit/>
          </a:bodyPr>
          <a:lstStyle/>
          <a:p>
            <a:pPr algn="ctr"/>
            <a:r>
              <a:rPr lang="en-US" sz="1400" b="1" dirty="0">
                <a:ea typeface="微软雅黑" panose="020B0503020204020204" pitchFamily="34" charset="-122"/>
                <a:sym typeface="Arial" panose="020B0604020202020204" pitchFamily="34" charset="0"/>
              </a:rPr>
              <a:t>Flow pressure </a:t>
            </a:r>
            <a:r>
              <a:rPr lang="en-US" sz="1400" b="1" dirty="0">
                <a:ea typeface="微软雅黑" panose="020B0503020204020204" pitchFamily="34" charset="-122"/>
                <a:sym typeface="Arial" panose="020B0604020202020204" pitchFamily="34" charset="0"/>
              </a:rPr>
              <a:t>test</a:t>
            </a:r>
          </a:p>
          <a:p>
            <a:pPr algn="ctr"/>
            <a:r>
              <a:rPr lang="en-US" sz="1200" i="1" dirty="0">
                <a:ea typeface="微软雅黑" panose="020B0503020204020204" pitchFamily="34" charset="-122"/>
                <a:sym typeface="Arial" panose="020B0604020202020204" pitchFamily="34" charset="0"/>
              </a:rPr>
              <a:t>several </a:t>
            </a:r>
            <a:r>
              <a:rPr lang="en-US" sz="1200" i="1" dirty="0">
                <a:ea typeface="微软雅黑" panose="020B0503020204020204" pitchFamily="34" charset="-122"/>
                <a:sym typeface="Arial" panose="020B0604020202020204" pitchFamily="34" charset="0"/>
              </a:rPr>
              <a:t>items total </a:t>
            </a:r>
            <a:r>
              <a:rPr lang="en-US" sz="1200" i="1" dirty="0">
                <a:ea typeface="微软雅黑" panose="020B0503020204020204" pitchFamily="34" charset="-122"/>
                <a:sym typeface="Arial" panose="020B0604020202020204" pitchFamily="34" charset="0"/>
              </a:rPr>
              <a:t>test time</a:t>
            </a:r>
            <a:endParaRPr lang="en-US" sz="1200" i="1" dirty="0">
              <a:ea typeface="微软雅黑" panose="020B0503020204020204" pitchFamily="34" charset="-122"/>
              <a:sym typeface="Arial" panose="020B0604020202020204" pitchFamily="34" charset="0"/>
            </a:endParaRPr>
          </a:p>
        </p:txBody>
      </p:sp>
      <p:sp>
        <p:nvSpPr>
          <p:cNvPr id="15" name="矩形 14"/>
          <p:cNvSpPr/>
          <p:nvPr/>
        </p:nvSpPr>
        <p:spPr>
          <a:xfrm>
            <a:off x="4287331" y="2585197"/>
            <a:ext cx="3840427" cy="379656"/>
          </a:xfrm>
          <a:prstGeom prst="rect">
            <a:avLst/>
          </a:prstGeom>
        </p:spPr>
        <p:txBody>
          <a:bodyPr wrap="square">
            <a:spAutoFit/>
          </a:bodyPr>
          <a:lstStyle/>
          <a:p>
            <a:pPr algn="ctr"/>
            <a:r>
              <a:rPr lang="en-US" sz="1867" b="1" dirty="0">
                <a:ea typeface="微软雅黑" panose="020B0503020204020204" pitchFamily="34" charset="-122"/>
                <a:sym typeface="Arial" panose="020B0604020202020204" pitchFamily="34" charset="0"/>
              </a:rPr>
              <a:t>&gt;20000 times</a:t>
            </a:r>
            <a:endParaRPr lang="en-US" sz="1400" i="1" dirty="0">
              <a:ea typeface="微软雅黑" panose="020B0503020204020204" pitchFamily="34" charset="-122"/>
              <a:sym typeface="Arial" panose="020B0604020202020204" pitchFamily="34" charset="0"/>
            </a:endParaRPr>
          </a:p>
        </p:txBody>
      </p:sp>
      <p:sp>
        <p:nvSpPr>
          <p:cNvPr id="16" name="矩形 15"/>
          <p:cNvSpPr/>
          <p:nvPr/>
        </p:nvSpPr>
        <p:spPr>
          <a:xfrm>
            <a:off x="7632171" y="3106374"/>
            <a:ext cx="3840427" cy="492443"/>
          </a:xfrm>
          <a:prstGeom prst="rect">
            <a:avLst/>
          </a:prstGeom>
        </p:spPr>
        <p:txBody>
          <a:bodyPr wrap="square">
            <a:spAutoFit/>
          </a:bodyPr>
          <a:lstStyle/>
          <a:p>
            <a:pPr algn="ctr"/>
            <a:r>
              <a:rPr lang="en-US" sz="1400" b="1" dirty="0">
                <a:ea typeface="微软雅黑" panose="020B0503020204020204" pitchFamily="34" charset="-122"/>
                <a:sym typeface="Arial" panose="020B0604020202020204" pitchFamily="34" charset="0"/>
              </a:rPr>
              <a:t>CPU occupancy </a:t>
            </a:r>
            <a:r>
              <a:rPr lang="en-US" sz="1400" b="1" dirty="0">
                <a:ea typeface="微软雅黑" panose="020B0503020204020204" pitchFamily="34" charset="-122"/>
                <a:sym typeface="Arial" panose="020B0604020202020204" pitchFamily="34" charset="0"/>
              </a:rPr>
              <a:t>test</a:t>
            </a:r>
          </a:p>
          <a:p>
            <a:pPr algn="ctr"/>
            <a:r>
              <a:rPr lang="en-US" sz="1200" i="1" dirty="0">
                <a:ea typeface="微软雅黑" panose="020B0503020204020204" pitchFamily="34" charset="-122"/>
                <a:sym typeface="Arial" panose="020B0604020202020204" pitchFamily="34" charset="0"/>
              </a:rPr>
              <a:t>10 </a:t>
            </a:r>
            <a:r>
              <a:rPr lang="en-US" sz="1200" i="1" dirty="0" err="1">
                <a:ea typeface="微软雅黑" panose="020B0503020204020204" pitchFamily="34" charset="-122"/>
                <a:sym typeface="Arial" panose="020B0604020202020204" pitchFamily="34" charset="0"/>
              </a:rPr>
              <a:t>WiFi</a:t>
            </a:r>
            <a:r>
              <a:rPr lang="en-US" sz="1200" i="1" dirty="0">
                <a:ea typeface="微软雅黑" panose="020B0503020204020204" pitchFamily="34" charset="-122"/>
                <a:sym typeface="Arial" panose="020B0604020202020204" pitchFamily="34" charset="0"/>
              </a:rPr>
              <a:t> </a:t>
            </a:r>
            <a:r>
              <a:rPr lang="en-US" sz="1200" i="1" dirty="0">
                <a:ea typeface="微软雅黑" panose="020B0503020204020204" pitchFamily="34" charset="-122"/>
                <a:sym typeface="Arial" panose="020B0604020202020204" pitchFamily="34" charset="0"/>
              </a:rPr>
              <a:t>devices </a:t>
            </a:r>
            <a:r>
              <a:rPr lang="en-US" sz="1200" i="1" dirty="0">
                <a:ea typeface="微软雅黑" panose="020B0503020204020204" pitchFamily="34" charset="-122"/>
                <a:sym typeface="Arial" panose="020B0604020202020204" pitchFamily="34" charset="0"/>
              </a:rPr>
              <a:t>test for </a:t>
            </a:r>
            <a:r>
              <a:rPr lang="en-US" sz="1200" i="1" dirty="0">
                <a:ea typeface="微软雅黑" panose="020B0503020204020204" pitchFamily="34" charset="-122"/>
                <a:sym typeface="Arial" panose="020B0604020202020204" pitchFamily="34" charset="0"/>
              </a:rPr>
              <a:t>15 days</a:t>
            </a:r>
          </a:p>
        </p:txBody>
      </p:sp>
      <p:sp>
        <p:nvSpPr>
          <p:cNvPr id="17" name="矩形 16"/>
          <p:cNvSpPr/>
          <p:nvPr/>
        </p:nvSpPr>
        <p:spPr>
          <a:xfrm>
            <a:off x="7687844" y="2592359"/>
            <a:ext cx="3840427" cy="379656"/>
          </a:xfrm>
          <a:prstGeom prst="rect">
            <a:avLst/>
          </a:prstGeom>
        </p:spPr>
        <p:txBody>
          <a:bodyPr wrap="square">
            <a:spAutoFit/>
          </a:bodyPr>
          <a:lstStyle/>
          <a:p>
            <a:pPr algn="ctr"/>
            <a:r>
              <a:rPr lang="en-US" sz="1867" b="1" dirty="0">
                <a:ea typeface="微软雅黑" panose="020B0503020204020204" pitchFamily="34" charset="-122"/>
                <a:sym typeface="Arial" panose="020B0604020202020204" pitchFamily="34" charset="0"/>
              </a:rPr>
              <a:t>&gt;80%(</a:t>
            </a:r>
            <a:r>
              <a:rPr lang="en-US" sz="1200" b="1" dirty="0">
                <a:ea typeface="微软雅黑" panose="020B0503020204020204" pitchFamily="34" charset="-122"/>
                <a:sym typeface="Arial" panose="020B0604020202020204" pitchFamily="34" charset="0"/>
              </a:rPr>
              <a:t>Free CPU</a:t>
            </a:r>
            <a:r>
              <a:rPr lang="en-US" sz="1867" b="1" dirty="0">
                <a:ea typeface="微软雅黑" panose="020B0503020204020204" pitchFamily="34" charset="-122"/>
                <a:sym typeface="Arial" panose="020B0604020202020204" pitchFamily="34" charset="0"/>
              </a:rPr>
              <a:t>)</a:t>
            </a:r>
            <a:endParaRPr lang="en-US" sz="1400" i="1" dirty="0">
              <a:ea typeface="微软雅黑" panose="020B0503020204020204" pitchFamily="34" charset="-122"/>
              <a:sym typeface="Arial" panose="020B0604020202020204" pitchFamily="34" charset="0"/>
            </a:endParaRPr>
          </a:p>
        </p:txBody>
      </p:sp>
      <p:sp>
        <p:nvSpPr>
          <p:cNvPr id="18" name="矩形 17"/>
          <p:cNvSpPr/>
          <p:nvPr/>
        </p:nvSpPr>
        <p:spPr>
          <a:xfrm>
            <a:off x="2543605" y="5627270"/>
            <a:ext cx="3840427" cy="492443"/>
          </a:xfrm>
          <a:prstGeom prst="rect">
            <a:avLst/>
          </a:prstGeom>
        </p:spPr>
        <p:txBody>
          <a:bodyPr wrap="square">
            <a:spAutoFit/>
          </a:bodyPr>
          <a:lstStyle/>
          <a:p>
            <a:pPr algn="ctr"/>
            <a:r>
              <a:rPr lang="en-US" sz="1400" b="1" dirty="0">
                <a:ea typeface="微软雅黑" panose="020B0503020204020204" pitchFamily="34" charset="-122"/>
                <a:sym typeface="Arial" panose="020B0604020202020204" pitchFamily="34" charset="0"/>
              </a:rPr>
              <a:t>Harsh environment test</a:t>
            </a:r>
          </a:p>
          <a:p>
            <a:pPr algn="ctr"/>
            <a:r>
              <a:rPr lang="en-US" sz="1200" i="1" dirty="0">
                <a:ea typeface="微软雅黑" panose="020B0503020204020204" pitchFamily="34" charset="-122"/>
                <a:sym typeface="Arial" panose="020B0604020202020204" pitchFamily="34" charset="0"/>
              </a:rPr>
              <a:t>Temperature 85℃ &amp; humidity 85%</a:t>
            </a:r>
          </a:p>
        </p:txBody>
      </p:sp>
      <p:sp>
        <p:nvSpPr>
          <p:cNvPr id="19" name="矩形 18"/>
          <p:cNvSpPr/>
          <p:nvPr/>
        </p:nvSpPr>
        <p:spPr>
          <a:xfrm>
            <a:off x="3320889" y="5126632"/>
            <a:ext cx="2250323" cy="379656"/>
          </a:xfrm>
          <a:prstGeom prst="rect">
            <a:avLst/>
          </a:prstGeom>
        </p:spPr>
        <p:txBody>
          <a:bodyPr wrap="square">
            <a:spAutoFit/>
          </a:bodyPr>
          <a:lstStyle/>
          <a:p>
            <a:pPr algn="ctr"/>
            <a:r>
              <a:rPr lang="en-US" sz="1867" b="1" dirty="0">
                <a:ea typeface="微软雅黑" panose="020B0503020204020204" pitchFamily="34" charset="-122"/>
                <a:sym typeface="Arial" panose="020B0604020202020204" pitchFamily="34" charset="0"/>
              </a:rPr>
              <a:t>&gt;1000 hours</a:t>
            </a:r>
            <a:endParaRPr lang="en-US" sz="1400" i="1" dirty="0">
              <a:ea typeface="微软雅黑" panose="020B0503020204020204" pitchFamily="34" charset="-122"/>
              <a:sym typeface="Arial" panose="020B0604020202020204" pitchFamily="34" charset="0"/>
            </a:endParaRPr>
          </a:p>
        </p:txBody>
      </p:sp>
      <p:sp>
        <p:nvSpPr>
          <p:cNvPr id="20" name="矩形 19"/>
          <p:cNvSpPr/>
          <p:nvPr/>
        </p:nvSpPr>
        <p:spPr>
          <a:xfrm>
            <a:off x="5711957" y="5627270"/>
            <a:ext cx="3840427" cy="492443"/>
          </a:xfrm>
          <a:prstGeom prst="rect">
            <a:avLst/>
          </a:prstGeom>
        </p:spPr>
        <p:txBody>
          <a:bodyPr wrap="square">
            <a:spAutoFit/>
          </a:bodyPr>
          <a:lstStyle/>
          <a:p>
            <a:pPr algn="ctr"/>
            <a:r>
              <a:rPr lang="en-US" sz="1400" b="1" dirty="0">
                <a:ea typeface="微软雅黑" panose="020B0503020204020204" pitchFamily="34" charset="-122"/>
                <a:sym typeface="Arial" panose="020B0604020202020204" pitchFamily="34" charset="0"/>
              </a:rPr>
              <a:t>Reliability test of </a:t>
            </a:r>
            <a:r>
              <a:rPr lang="en-US" sz="1400" b="1" dirty="0">
                <a:ea typeface="微软雅黑" panose="020B0503020204020204" pitchFamily="34" charset="-122"/>
                <a:sym typeface="Arial" panose="020B0604020202020204" pitchFamily="34" charset="0"/>
              </a:rPr>
              <a:t>Flash</a:t>
            </a:r>
          </a:p>
          <a:p>
            <a:pPr algn="ctr"/>
            <a:r>
              <a:rPr lang="en-US" sz="1200" i="1" dirty="0">
                <a:ea typeface="微软雅黑" panose="020B0503020204020204" pitchFamily="34" charset="-122"/>
                <a:sym typeface="Arial" panose="020B0604020202020204" pitchFamily="34" charset="0"/>
              </a:rPr>
              <a:t>Flash continuous read / write </a:t>
            </a:r>
            <a:r>
              <a:rPr lang="en-US" sz="1200" i="1" dirty="0">
                <a:ea typeface="微软雅黑" panose="020B0503020204020204" pitchFamily="34" charset="-122"/>
                <a:sym typeface="Arial" panose="020B0604020202020204" pitchFamily="34" charset="0"/>
              </a:rPr>
              <a:t>test</a:t>
            </a:r>
            <a:endParaRPr lang="en-US" sz="1200" i="1" dirty="0">
              <a:ea typeface="微软雅黑" panose="020B0503020204020204" pitchFamily="34" charset="-122"/>
              <a:sym typeface="Arial" panose="020B0604020202020204" pitchFamily="34" charset="0"/>
            </a:endParaRPr>
          </a:p>
        </p:txBody>
      </p:sp>
      <p:sp>
        <p:nvSpPr>
          <p:cNvPr id="21" name="矩形 20"/>
          <p:cNvSpPr/>
          <p:nvPr/>
        </p:nvSpPr>
        <p:spPr>
          <a:xfrm>
            <a:off x="5598683" y="5109189"/>
            <a:ext cx="3840427" cy="379656"/>
          </a:xfrm>
          <a:prstGeom prst="rect">
            <a:avLst/>
          </a:prstGeom>
        </p:spPr>
        <p:txBody>
          <a:bodyPr wrap="square">
            <a:spAutoFit/>
          </a:bodyPr>
          <a:lstStyle/>
          <a:p>
            <a:pPr algn="ctr"/>
            <a:r>
              <a:rPr lang="en-US" sz="1867" b="1" dirty="0">
                <a:ea typeface="微软雅黑" panose="020B0503020204020204" pitchFamily="34" charset="-122"/>
                <a:sym typeface="Arial" panose="020B0604020202020204" pitchFamily="34" charset="0"/>
              </a:rPr>
              <a:t>&gt;100000 times</a:t>
            </a:r>
            <a:endParaRPr lang="en-US" sz="1400" i="1" dirty="0">
              <a:ea typeface="微软雅黑" panose="020B0503020204020204" pitchFamily="34" charset="-122"/>
              <a:sym typeface="Arial" panose="020B0604020202020204" pitchFamily="34" charset="0"/>
            </a:endParaRPr>
          </a:p>
        </p:txBody>
      </p:sp>
      <p:sp>
        <p:nvSpPr>
          <p:cNvPr id="22" name="矩形 21"/>
          <p:cNvSpPr/>
          <p:nvPr/>
        </p:nvSpPr>
        <p:spPr>
          <a:xfrm>
            <a:off x="8754753" y="5627270"/>
            <a:ext cx="3220715" cy="512897"/>
          </a:xfrm>
          <a:prstGeom prst="rect">
            <a:avLst/>
          </a:prstGeom>
        </p:spPr>
        <p:txBody>
          <a:bodyPr wrap="square">
            <a:spAutoFit/>
          </a:bodyPr>
          <a:lstStyle/>
          <a:p>
            <a:pPr algn="ctr"/>
            <a:r>
              <a:rPr lang="en-US" sz="1400" b="1" dirty="0">
                <a:ea typeface="微软雅黑" panose="020B0503020204020204" pitchFamily="34" charset="-122"/>
                <a:sym typeface="Arial" panose="020B0604020202020204" pitchFamily="34" charset="0"/>
              </a:rPr>
              <a:t>Hardware </a:t>
            </a:r>
            <a:r>
              <a:rPr lang="en-US" sz="1400" b="1" dirty="0">
                <a:ea typeface="微软雅黑" panose="020B0503020204020204" pitchFamily="34" charset="-122"/>
                <a:sym typeface="Arial" panose="020B0604020202020204" pitchFamily="34" charset="0"/>
              </a:rPr>
              <a:t>reliability test</a:t>
            </a:r>
          </a:p>
          <a:p>
            <a:pPr algn="ctr"/>
            <a:r>
              <a:rPr lang="en-US" sz="1333" i="1" dirty="0">
                <a:ea typeface="微软雅黑" panose="020B0503020204020204" pitchFamily="34" charset="-122"/>
                <a:sym typeface="Arial" panose="020B0604020202020204" pitchFamily="34" charset="0"/>
              </a:rPr>
              <a:t> </a:t>
            </a:r>
            <a:r>
              <a:rPr lang="en-US" sz="1200" i="1" dirty="0">
                <a:ea typeface="微软雅黑" panose="020B0503020204020204" pitchFamily="34" charset="-122"/>
                <a:sym typeface="Arial" panose="020B0604020202020204" pitchFamily="34" charset="0"/>
              </a:rPr>
              <a:t>0.8 meters drop to Marble </a:t>
            </a:r>
            <a:r>
              <a:rPr lang="en-US" sz="1200" i="1" dirty="0">
                <a:ea typeface="微软雅黑" panose="020B0503020204020204" pitchFamily="34" charset="-122"/>
                <a:sym typeface="Arial" panose="020B0604020202020204" pitchFamily="34" charset="0"/>
              </a:rPr>
              <a:t>floor</a:t>
            </a:r>
          </a:p>
        </p:txBody>
      </p:sp>
      <p:sp>
        <p:nvSpPr>
          <p:cNvPr id="23" name="矩形 22"/>
          <p:cNvSpPr/>
          <p:nvPr/>
        </p:nvSpPr>
        <p:spPr>
          <a:xfrm>
            <a:off x="9112668" y="5126632"/>
            <a:ext cx="2415603" cy="379656"/>
          </a:xfrm>
          <a:prstGeom prst="rect">
            <a:avLst/>
          </a:prstGeom>
        </p:spPr>
        <p:txBody>
          <a:bodyPr wrap="square">
            <a:spAutoFit/>
          </a:bodyPr>
          <a:lstStyle/>
          <a:p>
            <a:pPr algn="ctr"/>
            <a:r>
              <a:rPr lang="en-US" sz="1867" b="1" dirty="0">
                <a:ea typeface="微软雅黑" panose="020B0503020204020204" pitchFamily="34" charset="-122"/>
                <a:sym typeface="Arial" panose="020B0604020202020204" pitchFamily="34" charset="0"/>
              </a:rPr>
              <a:t>&gt;12 times</a:t>
            </a:r>
            <a:endParaRPr lang="en-US" sz="1400" i="1" dirty="0">
              <a:ea typeface="微软雅黑" panose="020B0503020204020204" pitchFamily="34" charset="-122"/>
              <a:sym typeface="Arial" panose="020B0604020202020204" pitchFamily="34" charset="0"/>
            </a:endParaRPr>
          </a:p>
        </p:txBody>
      </p:sp>
      <p:sp>
        <p:nvSpPr>
          <p:cNvPr id="24" name="矩形 23"/>
          <p:cNvSpPr/>
          <p:nvPr/>
        </p:nvSpPr>
        <p:spPr>
          <a:xfrm>
            <a:off x="571983" y="5183026"/>
            <a:ext cx="2207352" cy="338554"/>
          </a:xfrm>
          <a:prstGeom prst="rect">
            <a:avLst/>
          </a:prstGeom>
        </p:spPr>
        <p:txBody>
          <a:bodyPr wrap="square">
            <a:spAutoFit/>
          </a:bodyPr>
          <a:lstStyle/>
          <a:p>
            <a:pPr algn="ctr"/>
            <a:r>
              <a:rPr lang="en-US" sz="1600" b="1" dirty="0">
                <a:ea typeface="微软雅黑" panose="020B0503020204020204" pitchFamily="34" charset="-122"/>
                <a:sym typeface="Arial" panose="020B0604020202020204" pitchFamily="34" charset="0"/>
              </a:rPr>
              <a:t>&gt;</a:t>
            </a:r>
            <a:r>
              <a:rPr lang="en-US" sz="1600" b="1" dirty="0">
                <a:ea typeface="微软雅黑" panose="020B0503020204020204" pitchFamily="34" charset="-122"/>
                <a:sym typeface="Arial" panose="020B0604020202020204" pitchFamily="34" charset="0"/>
              </a:rPr>
              <a:t>43800 hours</a:t>
            </a:r>
            <a:endParaRPr lang="en-US" sz="1333" i="1" dirty="0">
              <a:ea typeface="微软雅黑" panose="020B0503020204020204" pitchFamily="34" charset="-122"/>
              <a:sym typeface="Arial" panose="020B0604020202020204" pitchFamily="34" charset="0"/>
            </a:endParaRPr>
          </a:p>
        </p:txBody>
      </p:sp>
      <p:sp>
        <p:nvSpPr>
          <p:cNvPr id="25" name="矩形 24"/>
          <p:cNvSpPr/>
          <p:nvPr/>
        </p:nvSpPr>
        <p:spPr>
          <a:xfrm>
            <a:off x="112884" y="5627270"/>
            <a:ext cx="3191507" cy="492443"/>
          </a:xfrm>
          <a:prstGeom prst="rect">
            <a:avLst/>
          </a:prstGeom>
        </p:spPr>
        <p:txBody>
          <a:bodyPr wrap="square">
            <a:spAutoFit/>
          </a:bodyPr>
          <a:lstStyle/>
          <a:p>
            <a:pPr algn="ctr"/>
            <a:r>
              <a:rPr lang="en-US" sz="1400" b="1" dirty="0">
                <a:ea typeface="微软雅黑" panose="020B0503020204020204" pitchFamily="34" charset="-122"/>
                <a:sym typeface="Arial" panose="020B0604020202020204" pitchFamily="34" charset="0"/>
              </a:rPr>
              <a:t>Power stability </a:t>
            </a:r>
            <a:r>
              <a:rPr lang="en-US" sz="1400" b="1" dirty="0">
                <a:ea typeface="微软雅黑" panose="020B0503020204020204" pitchFamily="34" charset="-122"/>
                <a:sym typeface="Arial" panose="020B0604020202020204" pitchFamily="34" charset="0"/>
              </a:rPr>
              <a:t>test</a:t>
            </a:r>
          </a:p>
          <a:p>
            <a:pPr algn="ctr"/>
            <a:r>
              <a:rPr lang="en-US" sz="1200" i="1" dirty="0">
                <a:ea typeface="微软雅黑" panose="020B0503020204020204" pitchFamily="34" charset="-122"/>
                <a:sym typeface="Arial" panose="020B0604020202020204" pitchFamily="34" charset="0"/>
              </a:rPr>
              <a:t>up and down </a:t>
            </a:r>
            <a:r>
              <a:rPr lang="en-US" sz="1200" i="1" dirty="0">
                <a:ea typeface="微软雅黑" panose="020B0503020204020204" pitchFamily="34" charset="-122"/>
                <a:sym typeface="Arial" panose="020B0604020202020204" pitchFamily="34" charset="0"/>
              </a:rPr>
              <a:t> for </a:t>
            </a:r>
            <a:r>
              <a:rPr lang="en-US" sz="1200" i="1" dirty="0">
                <a:ea typeface="微软雅黑" panose="020B0503020204020204" pitchFamily="34" charset="-122"/>
                <a:sym typeface="Arial" panose="020B0604020202020204" pitchFamily="34" charset="0"/>
              </a:rPr>
              <a:t>5000 times</a:t>
            </a:r>
          </a:p>
        </p:txBody>
      </p:sp>
      <p:sp>
        <p:nvSpPr>
          <p:cNvPr id="26" name="文本框 25"/>
          <p:cNvSpPr txBox="1"/>
          <p:nvPr/>
        </p:nvSpPr>
        <p:spPr>
          <a:xfrm>
            <a:off x="9976045" y="-610033"/>
            <a:ext cx="2215956" cy="461665"/>
          </a:xfrm>
          <a:prstGeom prst="rect">
            <a:avLst/>
          </a:prstGeom>
          <a:noFill/>
        </p:spPr>
        <p:txBody>
          <a:bodyPr wrap="square" rtlCol="0">
            <a:spAutoFit/>
          </a:bodyPr>
          <a:lstStyle/>
          <a:p>
            <a:r>
              <a:rPr lang="en-US" altLang="zh-CN" sz="2400" dirty="0"/>
              <a:t>Unique</a:t>
            </a:r>
            <a:endParaRPr lang="zh-CN" altLang="en-US" sz="2400" dirty="0"/>
          </a:p>
        </p:txBody>
      </p:sp>
    </p:spTree>
    <p:extLst>
      <p:ext uri="{BB962C8B-B14F-4D97-AF65-F5344CB8AC3E}">
        <p14:creationId xmlns:p14="http://schemas.microsoft.com/office/powerpoint/2010/main" val="3327164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55840" y="3131386"/>
            <a:ext cx="2736304"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Thanks</a:t>
            </a:r>
          </a:p>
        </p:txBody>
      </p:sp>
      <p:sp>
        <p:nvSpPr>
          <p:cNvPr id="7" name="文本框 6"/>
          <p:cNvSpPr txBox="1"/>
          <p:nvPr/>
        </p:nvSpPr>
        <p:spPr>
          <a:xfrm>
            <a:off x="4159333" y="2792834"/>
            <a:ext cx="3856880" cy="615553"/>
          </a:xfrm>
          <a:prstGeom prst="rect">
            <a:avLst/>
          </a:prstGeom>
          <a:noFill/>
          <a:ln w="9525">
            <a:noFill/>
            <a:miter lim="800000"/>
            <a:headEnd/>
            <a:tailEnd/>
          </a:ln>
        </p:spPr>
        <p:txBody>
          <a:bodyPr vert="horz" wrap="square" lIns="105199" tIns="52600" rIns="105199" bIns="52600" numCol="1" anchor="ctr" anchorCtr="0" compatLnSpc="1">
            <a:prstTxWarp prst="textNoShape">
              <a:avLst/>
            </a:prstTxWarp>
          </a:bodyPr>
          <a:lstStyle>
            <a:lvl1pPr eaLnBrk="0" hangingPunct="0">
              <a:defRPr sz="2400" b="1">
                <a:solidFill>
                  <a:srgbClr val="990000"/>
                </a:solidFill>
                <a:latin typeface="微软雅黑" panose="020B0503020204020204" pitchFamily="34" charset="-122"/>
                <a:ea typeface="微软雅黑" panose="020B0503020204020204" pitchFamily="34" charset="-122"/>
                <a:cs typeface="+mj-cs"/>
              </a:defRPr>
            </a:lvl1pPr>
            <a:lvl2pPr eaLnBrk="0" hangingPunct="0">
              <a:defRPr sz="2025">
                <a:solidFill>
                  <a:srgbClr val="990000"/>
                </a:solidFill>
                <a:latin typeface="FrutigerNext LT Medium" pitchFamily="34" charset="0"/>
                <a:ea typeface="黑体" pitchFamily="49" charset="-122"/>
              </a:defRPr>
            </a:lvl2pPr>
            <a:lvl3pPr eaLnBrk="0" hangingPunct="0">
              <a:defRPr sz="2025">
                <a:solidFill>
                  <a:srgbClr val="990000"/>
                </a:solidFill>
                <a:latin typeface="FrutigerNext LT Medium" pitchFamily="34" charset="0"/>
                <a:ea typeface="黑体" pitchFamily="49" charset="-122"/>
              </a:defRPr>
            </a:lvl3pPr>
            <a:lvl4pPr eaLnBrk="0" hangingPunct="0">
              <a:defRPr sz="2025">
                <a:solidFill>
                  <a:srgbClr val="990000"/>
                </a:solidFill>
                <a:latin typeface="FrutigerNext LT Medium" pitchFamily="34" charset="0"/>
                <a:ea typeface="黑体" pitchFamily="49" charset="-122"/>
              </a:defRPr>
            </a:lvl4pPr>
            <a:lvl5pPr eaLnBrk="0" hangingPunct="0">
              <a:defRPr sz="2025">
                <a:solidFill>
                  <a:srgbClr val="990000"/>
                </a:solidFill>
                <a:latin typeface="FrutigerNext LT Medium" pitchFamily="34" charset="0"/>
                <a:ea typeface="黑体" pitchFamily="49" charset="-122"/>
              </a:defRPr>
            </a:lvl5pPr>
            <a:lvl6pPr marL="342900" fontAlgn="base">
              <a:spcBef>
                <a:spcPct val="0"/>
              </a:spcBef>
              <a:spcAft>
                <a:spcPct val="0"/>
              </a:spcAft>
              <a:defRPr sz="2025">
                <a:solidFill>
                  <a:srgbClr val="990000"/>
                </a:solidFill>
                <a:latin typeface="FrutigerNext LT Medium" pitchFamily="34" charset="0"/>
                <a:ea typeface="黑体" pitchFamily="49" charset="-122"/>
              </a:defRPr>
            </a:lvl6pPr>
            <a:lvl7pPr marL="685800" fontAlgn="base">
              <a:spcBef>
                <a:spcPct val="0"/>
              </a:spcBef>
              <a:spcAft>
                <a:spcPct val="0"/>
              </a:spcAft>
              <a:defRPr sz="2025">
                <a:solidFill>
                  <a:srgbClr val="990000"/>
                </a:solidFill>
                <a:latin typeface="FrutigerNext LT Medium" pitchFamily="34" charset="0"/>
                <a:ea typeface="黑体" pitchFamily="49" charset="-122"/>
              </a:defRPr>
            </a:lvl7pPr>
            <a:lvl8pPr marL="1028700" fontAlgn="base">
              <a:spcBef>
                <a:spcPct val="0"/>
              </a:spcBef>
              <a:spcAft>
                <a:spcPct val="0"/>
              </a:spcAft>
              <a:defRPr sz="2025">
                <a:solidFill>
                  <a:srgbClr val="990000"/>
                </a:solidFill>
                <a:latin typeface="FrutigerNext LT Medium" pitchFamily="34" charset="0"/>
                <a:ea typeface="黑体" pitchFamily="49" charset="-122"/>
              </a:defRPr>
            </a:lvl8pPr>
            <a:lvl9pPr marL="1371600" fontAlgn="base">
              <a:spcBef>
                <a:spcPct val="0"/>
              </a:spcBef>
              <a:spcAft>
                <a:spcPct val="0"/>
              </a:spcAft>
              <a:defRPr sz="2025">
                <a:solidFill>
                  <a:srgbClr val="990000"/>
                </a:solidFill>
                <a:latin typeface="FrutigerNext LT Medium" pitchFamily="34" charset="0"/>
                <a:ea typeface="黑体" pitchFamily="49" charset="-122"/>
              </a:defRPr>
            </a:lvl9pPr>
          </a:lstStyle>
          <a:p>
            <a:r>
              <a:rPr lang="en-US" altLang="zh-CN" sz="6400" dirty="0"/>
              <a:t>Thanks</a:t>
            </a:r>
            <a:endParaRPr lang="zh-CN" altLang="en-US" sz="6400" dirty="0"/>
          </a:p>
        </p:txBody>
      </p:sp>
    </p:spTree>
    <p:extLst>
      <p:ext uri="{BB962C8B-B14F-4D97-AF65-F5344CB8AC3E}">
        <p14:creationId xmlns:p14="http://schemas.microsoft.com/office/powerpoint/2010/main" val="401297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16201" y="2538608"/>
            <a:ext cx="6491768" cy="1023742"/>
          </a:xfrm>
          <a:prstGeom prst="rect">
            <a:avLst/>
          </a:prstGeom>
          <a:noFill/>
        </p:spPr>
        <p:txBody>
          <a:bodyPr wrap="square" rtlCol="0">
            <a:spAutoFit/>
          </a:bodyPr>
          <a:lstStyle/>
          <a:p>
            <a:pPr algn="ctr">
              <a:lnSpc>
                <a:spcPct val="150000"/>
              </a:lnSpc>
            </a:pPr>
            <a:r>
              <a:rPr lang="en-US" altLang="zh-CN" sz="2800" b="1" dirty="0">
                <a:latin typeface="微软雅黑" panose="020B0503020204020204" pitchFamily="34" charset="-122"/>
                <a:ea typeface="微软雅黑" panose="020B0503020204020204" pitchFamily="34" charset="-122"/>
              </a:rPr>
              <a:t>HUAWEI </a:t>
            </a:r>
            <a:r>
              <a:rPr lang="en-US" altLang="zh-CN" sz="2800" b="1" dirty="0" err="1">
                <a:latin typeface="微软雅黑" panose="020B0503020204020204" pitchFamily="34" charset="-122"/>
                <a:ea typeface="微软雅黑" panose="020B0503020204020204" pitchFamily="34" charset="-122"/>
              </a:rPr>
              <a:t>WiFi</a:t>
            </a:r>
            <a:r>
              <a:rPr lang="en-US" altLang="zh-CN" sz="2800" b="1" dirty="0">
                <a:latin typeface="微软雅黑" panose="020B0503020204020204" pitchFamily="34" charset="-122"/>
                <a:ea typeface="微软雅黑" panose="020B0503020204020204" pitchFamily="34" charset="-122"/>
              </a:rPr>
              <a:t> AX3</a:t>
            </a:r>
          </a:p>
          <a:p>
            <a:pPr algn="ctr">
              <a:lnSpc>
                <a:spcPct val="150000"/>
              </a:lnSpc>
            </a:pPr>
            <a:r>
              <a:rPr lang="en-US" altLang="zh-CN" sz="1400" dirty="0">
                <a:latin typeface="微软雅黑" panose="020B0503020204020204" pitchFamily="34" charset="-122"/>
                <a:ea typeface="微软雅黑" panose="020B0503020204020204" pitchFamily="34" charset="-122"/>
              </a:rPr>
              <a:t>Wi-Fi 6 Plus 3000Mbps | Visualized Wi-Fi Diagnosis | Parental Controls </a:t>
            </a:r>
          </a:p>
        </p:txBody>
      </p:sp>
      <p:sp>
        <p:nvSpPr>
          <p:cNvPr id="6" name="文本框 5"/>
          <p:cNvSpPr txBox="1"/>
          <p:nvPr/>
        </p:nvSpPr>
        <p:spPr>
          <a:xfrm>
            <a:off x="9494377" y="6359740"/>
            <a:ext cx="2427006"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IoT</a:t>
            </a:r>
            <a:r>
              <a:rPr lang="zh-CN" altLang="en-US" b="1" dirty="0">
                <a:latin typeface="微软雅黑" panose="020B0503020204020204" pitchFamily="34" charset="-122"/>
                <a:ea typeface="微软雅黑" panose="020B0503020204020204" pitchFamily="34" charset="-122"/>
              </a:rPr>
              <a:t>营销部：袁浩文</a:t>
            </a:r>
          </a:p>
        </p:txBody>
      </p:sp>
      <p:pic>
        <p:nvPicPr>
          <p:cNvPr id="7" name="图片 6">
            <a:extLst>
              <a:ext uri="{FF2B5EF4-FFF2-40B4-BE49-F238E27FC236}">
                <a16:creationId xmlns:a16="http://schemas.microsoft.com/office/drawing/2014/main" xmlns="" id="{8041030D-D6AB-4D77-A538-D5543C767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025"/>
            <a:ext cx="5695950" cy="5695950"/>
          </a:xfrm>
          <a:prstGeom prst="rect">
            <a:avLst/>
          </a:prstGeom>
        </p:spPr>
      </p:pic>
    </p:spTree>
    <p:extLst>
      <p:ext uri="{BB962C8B-B14F-4D97-AF65-F5344CB8AC3E}">
        <p14:creationId xmlns:p14="http://schemas.microsoft.com/office/powerpoint/2010/main" val="403001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89688" y="314977"/>
            <a:ext cx="3985386" cy="523220"/>
          </a:xfrm>
          <a:prstGeom prst="rect">
            <a:avLst/>
          </a:prstGeom>
        </p:spPr>
        <p:txBody>
          <a:bodyPr wrap="none">
            <a:spAutoFit/>
          </a:bodyPr>
          <a:lstStyle>
            <a:defPPr>
              <a:defRPr lang="zh-CN"/>
            </a:defPPr>
            <a:lvl1pPr eaLnBrk="0" hangingPunct="0">
              <a:defRPr sz="2800" b="1">
                <a:solidFill>
                  <a:srgbClr val="990000"/>
                </a:solidFill>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US" altLang="zh-CN" dirty="0"/>
              <a:t>AX3  Message House</a:t>
            </a:r>
            <a:endParaRPr lang="zh-CN" altLang="en-US" dirty="0"/>
          </a:p>
        </p:txBody>
      </p:sp>
      <p:sp>
        <p:nvSpPr>
          <p:cNvPr id="74" name="等腰三角形 73"/>
          <p:cNvSpPr/>
          <p:nvPr/>
        </p:nvSpPr>
        <p:spPr>
          <a:xfrm>
            <a:off x="813871" y="990536"/>
            <a:ext cx="10893487" cy="534195"/>
          </a:xfrm>
          <a:prstGeom prst="triangle">
            <a:avLst>
              <a:gd name="adj" fmla="val 49556"/>
            </a:avLst>
          </a:prstGeom>
          <a:noFill/>
          <a:ln w="3175">
            <a:solidFill>
              <a:schemeClr val="tx1"/>
            </a:solidFill>
          </a:ln>
          <a:effectLst>
            <a:outerShdw blurRad="40000" dist="23000" dir="5400000" rotWithShape="0">
              <a:srgbClr val="000000">
                <a:alpha val="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913821"/>
            <a:r>
              <a:rPr lang="en-US" altLang="zh-CN" sz="1799" b="1" spc="3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pitchFamily="-109" charset="0"/>
              </a:rPr>
              <a:t>HUAWEI </a:t>
            </a:r>
            <a:r>
              <a:rPr lang="en-US" altLang="zh-CN" sz="1799" b="1" spc="300" dirty="0" err="1">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pitchFamily="-109" charset="0"/>
              </a:rPr>
              <a:t>WiFi</a:t>
            </a:r>
            <a:r>
              <a:rPr lang="en-US" altLang="zh-CN" sz="1799" b="1" spc="3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pitchFamily="-109" charset="0"/>
              </a:rPr>
              <a:t> AX3</a:t>
            </a:r>
            <a:endParaRPr lang="zh-CN" altLang="en-US" sz="1799" b="1" spc="3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pitchFamily="-109" charset="0"/>
            </a:endParaRPr>
          </a:p>
        </p:txBody>
      </p:sp>
      <p:sp>
        <p:nvSpPr>
          <p:cNvPr id="14" name="文本框 13"/>
          <p:cNvSpPr txBox="1"/>
          <p:nvPr/>
        </p:nvSpPr>
        <p:spPr>
          <a:xfrm>
            <a:off x="64841" y="2872964"/>
            <a:ext cx="552343" cy="246221"/>
          </a:xfrm>
          <a:prstGeom prst="rect">
            <a:avLst/>
          </a:prstGeom>
          <a:noFill/>
        </p:spPr>
        <p:txBody>
          <a:bodyPr wrap="square" rtlCol="0">
            <a:spAutoFit/>
          </a:bodyPr>
          <a:lstStyle/>
          <a:p>
            <a:pPr algn="ctr"/>
            <a:r>
              <a:rPr lang="en-US" altLang="zh-CN"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KSP</a:t>
            </a:r>
            <a:endParaRPr lang="zh-CN" altLang="en-US"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矩形 19"/>
          <p:cNvSpPr/>
          <p:nvPr/>
        </p:nvSpPr>
        <p:spPr bwMode="auto">
          <a:xfrm>
            <a:off x="7610429" y="2816310"/>
            <a:ext cx="2133976" cy="60779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HUAWEI AI Life</a:t>
            </a:r>
          </a:p>
        </p:txBody>
      </p:sp>
      <p:sp>
        <p:nvSpPr>
          <p:cNvPr id="23" name="文本框 22"/>
          <p:cNvSpPr txBox="1"/>
          <p:nvPr/>
        </p:nvSpPr>
        <p:spPr>
          <a:xfrm>
            <a:off x="55015" y="2318656"/>
            <a:ext cx="571992" cy="246221"/>
          </a:xfrm>
          <a:prstGeom prst="rect">
            <a:avLst/>
          </a:prstGeom>
          <a:noFill/>
        </p:spPr>
        <p:txBody>
          <a:bodyPr wrap="square" rtlCol="0">
            <a:spAutoFit/>
          </a:bodyPr>
          <a:lstStyle/>
          <a:p>
            <a:pPr algn="ctr"/>
            <a:r>
              <a:rPr lang="en-US" altLang="zh-CN"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DNA</a:t>
            </a:r>
            <a:endParaRPr lang="zh-CN" altLang="en-US"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矩形 23"/>
          <p:cNvSpPr/>
          <p:nvPr/>
        </p:nvSpPr>
        <p:spPr bwMode="auto">
          <a:xfrm>
            <a:off x="9803770" y="2199482"/>
            <a:ext cx="1894413" cy="55518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Safest</a:t>
            </a:r>
          </a:p>
        </p:txBody>
      </p:sp>
      <p:sp>
        <p:nvSpPr>
          <p:cNvPr id="25" name="矩形 24"/>
          <p:cNvSpPr/>
          <p:nvPr/>
        </p:nvSpPr>
        <p:spPr bwMode="auto">
          <a:xfrm>
            <a:off x="809914" y="2204679"/>
            <a:ext cx="4808945" cy="55311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Fastest</a:t>
            </a:r>
          </a:p>
        </p:txBody>
      </p:sp>
      <p:sp>
        <p:nvSpPr>
          <p:cNvPr id="26" name="矩形 25"/>
          <p:cNvSpPr/>
          <p:nvPr/>
        </p:nvSpPr>
        <p:spPr bwMode="auto">
          <a:xfrm>
            <a:off x="7606987" y="2199481"/>
            <a:ext cx="2140860" cy="55519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Smartest </a:t>
            </a:r>
          </a:p>
        </p:txBody>
      </p:sp>
      <p:sp>
        <p:nvSpPr>
          <p:cNvPr id="27" name="矩形 26"/>
          <p:cNvSpPr/>
          <p:nvPr/>
        </p:nvSpPr>
        <p:spPr bwMode="auto">
          <a:xfrm>
            <a:off x="5681665" y="2199482"/>
            <a:ext cx="1862517" cy="55831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Simplest</a:t>
            </a:r>
          </a:p>
        </p:txBody>
      </p:sp>
      <p:sp>
        <p:nvSpPr>
          <p:cNvPr id="30" name="文本框 29"/>
          <p:cNvSpPr txBox="1"/>
          <p:nvPr/>
        </p:nvSpPr>
        <p:spPr>
          <a:xfrm>
            <a:off x="7383" y="5315456"/>
            <a:ext cx="740679" cy="246221"/>
          </a:xfrm>
          <a:prstGeom prst="rect">
            <a:avLst/>
          </a:prstGeom>
          <a:noFill/>
        </p:spPr>
        <p:txBody>
          <a:bodyPr wrap="square" rtlCol="0">
            <a:spAutoFit/>
          </a:bodyPr>
          <a:lstStyle/>
          <a:p>
            <a:pPr algn="ctr"/>
            <a:r>
              <a:rPr lang="en-US" altLang="zh-CN"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Feature</a:t>
            </a:r>
            <a:endParaRPr lang="zh-CN" altLang="en-US"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 name="文本框 31"/>
          <p:cNvSpPr txBox="1"/>
          <p:nvPr/>
        </p:nvSpPr>
        <p:spPr>
          <a:xfrm>
            <a:off x="-92580" y="3966527"/>
            <a:ext cx="867183" cy="246221"/>
          </a:xfrm>
          <a:prstGeom prst="rect">
            <a:avLst/>
          </a:prstGeom>
          <a:noFill/>
        </p:spPr>
        <p:txBody>
          <a:bodyPr wrap="square" rtlCol="0">
            <a:spAutoFit/>
          </a:bodyPr>
          <a:lstStyle/>
          <a:p>
            <a:pPr algn="ctr"/>
            <a:r>
              <a:rPr lang="en-US" altLang="zh-CN"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Benefits</a:t>
            </a:r>
            <a:endParaRPr lang="zh-CN" altLang="en-US"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5" name="矩形 34"/>
          <p:cNvSpPr/>
          <p:nvPr/>
        </p:nvSpPr>
        <p:spPr bwMode="auto">
          <a:xfrm>
            <a:off x="805079" y="2831982"/>
            <a:ext cx="2510690" cy="59212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421688"/>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Wi-Fi 6 Plus</a:t>
            </a:r>
          </a:p>
        </p:txBody>
      </p:sp>
      <p:sp>
        <p:nvSpPr>
          <p:cNvPr id="36" name="矩形 35"/>
          <p:cNvSpPr/>
          <p:nvPr/>
        </p:nvSpPr>
        <p:spPr bwMode="auto">
          <a:xfrm>
            <a:off x="805080" y="4906475"/>
            <a:ext cx="2513999" cy="134743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Wi-Fi 6 Plus  3000Mbps  </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5GHz @ 160MHz</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Connection up to 128 devices</a:t>
            </a:r>
          </a:p>
        </p:txBody>
      </p:sp>
      <p:sp>
        <p:nvSpPr>
          <p:cNvPr id="37" name="矩形 36"/>
          <p:cNvSpPr/>
          <p:nvPr/>
        </p:nvSpPr>
        <p:spPr bwMode="auto">
          <a:xfrm>
            <a:off x="804696" y="3480150"/>
            <a:ext cx="2511074" cy="133726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Watch 4K films instantly, and stream HD games smoothly</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Internet speed would increase 60% and more</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Multiple devices connection without disconnected and delay</a:t>
            </a:r>
          </a:p>
        </p:txBody>
      </p:sp>
      <p:sp>
        <p:nvSpPr>
          <p:cNvPr id="41" name="矩形 40"/>
          <p:cNvSpPr/>
          <p:nvPr/>
        </p:nvSpPr>
        <p:spPr bwMode="auto">
          <a:xfrm>
            <a:off x="3379991" y="2831686"/>
            <a:ext cx="2238867" cy="59242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200" b="1" dirty="0" err="1">
                <a:latin typeface="Arial Unicode MS" panose="020B0604020202020204" pitchFamily="34" charset="-122"/>
                <a:ea typeface="Arial Unicode MS" panose="020B0604020202020204" pitchFamily="34" charset="-122"/>
                <a:cs typeface="Arial Unicode MS" panose="020B0604020202020204" pitchFamily="34" charset="-122"/>
              </a:rPr>
              <a:t>HarmonyOS</a:t>
            </a:r>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 Mesh+</a:t>
            </a:r>
          </a:p>
        </p:txBody>
      </p:sp>
      <p:sp>
        <p:nvSpPr>
          <p:cNvPr id="42" name="矩形 41"/>
          <p:cNvSpPr/>
          <p:nvPr/>
        </p:nvSpPr>
        <p:spPr bwMode="auto">
          <a:xfrm>
            <a:off x="3383301" y="4906470"/>
            <a:ext cx="2235558" cy="134743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Easy for multi-router networking</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Super Seamless Roaming</a:t>
            </a:r>
          </a:p>
          <a:p>
            <a:pPr marL="171373" indent="-171373" defTabSz="1066293">
              <a:lnSpc>
                <a:spcPct val="150000"/>
              </a:lnSpc>
              <a:buFont typeface="Arial" panose="020B0604020202020204" pitchFamily="34" charset="0"/>
              <a:buChar char="•"/>
            </a:pPr>
            <a:endPar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矩形 42"/>
          <p:cNvSpPr/>
          <p:nvPr/>
        </p:nvSpPr>
        <p:spPr bwMode="auto">
          <a:xfrm>
            <a:off x="3379991" y="3479509"/>
            <a:ext cx="2238868" cy="133790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High-speed and stable networking (One AX3 can cover up to 90 m</a:t>
            </a:r>
            <a:r>
              <a:rPr lang="en-US" altLang="zh-CN" sz="800" baseline="30000" dirty="0">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  Two AX3  cover up to 160 m</a:t>
            </a:r>
            <a:r>
              <a:rPr lang="en-US" altLang="zh-CN" sz="800" baseline="30000" dirty="0">
                <a:latin typeface="Arial Unicode MS" panose="020B0604020202020204" pitchFamily="34" charset="-122"/>
                <a:ea typeface="Arial Unicode MS" panose="020B0604020202020204" pitchFamily="34" charset="-122"/>
                <a:cs typeface="Arial Unicode MS" panose="020B0604020202020204" pitchFamily="34" charset="-122"/>
              </a:rPr>
              <a:t>2 </a:t>
            </a: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Stop dropping your Wi-Fi connection, Wi-Fi hotspot switching delay is as low as 50 </a:t>
            </a:r>
            <a:r>
              <a:rPr lang="en-US" altLang="zh-CN" sz="800" dirty="0" err="1">
                <a:latin typeface="Arial Unicode MS" panose="020B0604020202020204" pitchFamily="34" charset="-122"/>
                <a:ea typeface="Arial Unicode MS" panose="020B0604020202020204" pitchFamily="34" charset="-122"/>
                <a:cs typeface="Arial Unicode MS" panose="020B0604020202020204" pitchFamily="34" charset="-122"/>
              </a:rPr>
              <a:t>ms</a:t>
            </a:r>
            <a:endPar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矩形 55"/>
          <p:cNvSpPr/>
          <p:nvPr/>
        </p:nvSpPr>
        <p:spPr bwMode="auto">
          <a:xfrm>
            <a:off x="5686425" y="2828216"/>
            <a:ext cx="1857757" cy="59589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Easy to Set Up</a:t>
            </a:r>
          </a:p>
        </p:txBody>
      </p:sp>
      <p:sp>
        <p:nvSpPr>
          <p:cNvPr id="57" name="矩形 56"/>
          <p:cNvSpPr/>
          <p:nvPr/>
        </p:nvSpPr>
        <p:spPr bwMode="auto">
          <a:xfrm>
            <a:off x="7610430" y="4898505"/>
            <a:ext cx="2133976" cy="135842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Visualized Wi-Fi Coverage</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One-Click Troubleshooting </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Wi-Fi Management</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Parental Controls</a:t>
            </a:r>
          </a:p>
          <a:p>
            <a:pPr marL="171373" indent="-171373" defTabSz="1066293">
              <a:lnSpc>
                <a:spcPct val="150000"/>
              </a:lnSpc>
              <a:buFont typeface="Arial" panose="020B0604020202020204" pitchFamily="34" charset="0"/>
              <a:buChar char="•"/>
            </a:pPr>
            <a:endPar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8" name="矩形 57"/>
          <p:cNvSpPr/>
          <p:nvPr/>
        </p:nvSpPr>
        <p:spPr bwMode="auto">
          <a:xfrm>
            <a:off x="7610430" y="3479506"/>
            <a:ext cx="2133976" cy="133791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Viewing the Wi-Fi coverage situation clearly</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Easy to resolve  the connection problems</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Manage your Wi-Fi with Ease</a:t>
            </a:r>
          </a:p>
          <a:p>
            <a:pPr marL="171450" indent="-171450"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Easy to manage your kids time online</a:t>
            </a:r>
          </a:p>
          <a:p>
            <a:pPr defTabSz="1066293">
              <a:lnSpc>
                <a:spcPct val="150000"/>
              </a:lnSpc>
            </a:pPr>
            <a:endPar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defTabSz="1066293"/>
            <a:endParaRPr lang="en-US" altLang="zh-CN" sz="8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9" name="矩形 58"/>
          <p:cNvSpPr/>
          <p:nvPr/>
        </p:nvSpPr>
        <p:spPr bwMode="auto">
          <a:xfrm>
            <a:off x="5686427" y="4906470"/>
            <a:ext cx="1857756" cy="134743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Only 3 steps to set up your router</a:t>
            </a:r>
          </a:p>
          <a:p>
            <a:pPr marL="171373" indent="-171373" defTabSz="1066293">
              <a:lnSpc>
                <a:spcPct val="150000"/>
              </a:lnSpc>
              <a:buFont typeface="Arial" panose="020B0604020202020204" pitchFamily="34" charset="0"/>
              <a:buChar char="•"/>
            </a:pPr>
            <a:endPar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0" name="矩形 59"/>
          <p:cNvSpPr/>
          <p:nvPr/>
        </p:nvSpPr>
        <p:spPr bwMode="auto">
          <a:xfrm>
            <a:off x="5686427" y="3479506"/>
            <a:ext cx="1857756" cy="133791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Easy to set up your home network</a:t>
            </a:r>
          </a:p>
        </p:txBody>
      </p:sp>
      <p:sp>
        <p:nvSpPr>
          <p:cNvPr id="33" name="矩形 32"/>
          <p:cNvSpPr/>
          <p:nvPr/>
        </p:nvSpPr>
        <p:spPr bwMode="auto">
          <a:xfrm>
            <a:off x="9808627" y="2810068"/>
            <a:ext cx="1889556" cy="61404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a:lnSpc>
                <a:spcPct val="150000"/>
              </a:lnSpc>
            </a:pPr>
            <a:r>
              <a:rPr lang="en-US" altLang="zh-CN" sz="1200" b="1"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HUAWEI  </a:t>
            </a:r>
            <a:r>
              <a:rPr lang="en-US" altLang="zh-CN" sz="1200" b="1" dirty="0" err="1">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HomeSec</a:t>
            </a:r>
            <a:r>
              <a:rPr lang="en-US" altLang="zh-CN" sz="1200" b="1" baseline="30000" dirty="0" err="1">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TM</a:t>
            </a:r>
            <a:endParaRPr lang="en-US" altLang="zh-CN" sz="1200" b="1" baseline="300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4" name="矩形 33"/>
          <p:cNvSpPr/>
          <p:nvPr/>
        </p:nvSpPr>
        <p:spPr bwMode="auto">
          <a:xfrm>
            <a:off x="9808627" y="4895479"/>
            <a:ext cx="1889556" cy="135842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Anti-Brute Force</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Anti-ARP spoofing</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One-click removal of strangers </a:t>
            </a:r>
          </a:p>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WPA3</a:t>
            </a:r>
          </a:p>
        </p:txBody>
      </p:sp>
      <p:sp>
        <p:nvSpPr>
          <p:cNvPr id="46" name="矩形 45"/>
          <p:cNvSpPr/>
          <p:nvPr/>
        </p:nvSpPr>
        <p:spPr bwMode="auto">
          <a:xfrm>
            <a:off x="9808627" y="3479506"/>
            <a:ext cx="1889556" cy="133791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t" anchorCtr="0" compatLnSpc="1">
            <a:prstTxWarp prst="textNoShape">
              <a:avLst/>
            </a:prstTxWarp>
          </a:bodyPr>
          <a:lstStyle/>
          <a:p>
            <a:pPr marL="171373" indent="-171373" defTabSz="1066293">
              <a:lnSpc>
                <a:spcPct val="150000"/>
              </a:lnSpc>
              <a:buFont typeface="Arial" panose="020B0604020202020204" pitchFamily="34" charset="0"/>
              <a:buChar char="•"/>
            </a:pPr>
            <a:r>
              <a:rPr lang="en-US" altLang="zh-CN" sz="800" dirty="0">
                <a:latin typeface="Arial Unicode MS" panose="020B0604020202020204" pitchFamily="34" charset="-122"/>
                <a:ea typeface="Arial Unicode MS" panose="020B0604020202020204" pitchFamily="34" charset="-122"/>
                <a:cs typeface="Arial Unicode MS" panose="020B0604020202020204" pitchFamily="34" charset="-122"/>
              </a:rPr>
              <a:t>Keeping the security and privacy for all connected devices  in your family</a:t>
            </a:r>
          </a:p>
        </p:txBody>
      </p:sp>
      <p:sp>
        <p:nvSpPr>
          <p:cNvPr id="29" name="矩形 28"/>
          <p:cNvSpPr/>
          <p:nvPr/>
        </p:nvSpPr>
        <p:spPr bwMode="auto">
          <a:xfrm>
            <a:off x="813871" y="1579328"/>
            <a:ext cx="10875136" cy="25940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399" b="1" spc="3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Flagship Wi-Fi 6 Router</a:t>
            </a:r>
          </a:p>
        </p:txBody>
      </p:sp>
      <p:sp>
        <p:nvSpPr>
          <p:cNvPr id="31" name="文本框 30"/>
          <p:cNvSpPr txBox="1"/>
          <p:nvPr/>
        </p:nvSpPr>
        <p:spPr>
          <a:xfrm>
            <a:off x="0" y="1592514"/>
            <a:ext cx="723239" cy="246221"/>
          </a:xfrm>
          <a:prstGeom prst="rect">
            <a:avLst/>
          </a:prstGeom>
          <a:noFill/>
        </p:spPr>
        <p:txBody>
          <a:bodyPr wrap="square" rtlCol="0">
            <a:spAutoFit/>
          </a:bodyPr>
          <a:lstStyle/>
          <a:p>
            <a:pPr algn="ctr"/>
            <a:r>
              <a:rPr lang="en-US" altLang="zh-CN"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Position</a:t>
            </a:r>
            <a:endParaRPr lang="zh-CN" altLang="en-US"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8" name="文本框 37"/>
          <p:cNvSpPr txBox="1"/>
          <p:nvPr/>
        </p:nvSpPr>
        <p:spPr>
          <a:xfrm>
            <a:off x="16100" y="1884370"/>
            <a:ext cx="723239" cy="246221"/>
          </a:xfrm>
          <a:prstGeom prst="rect">
            <a:avLst/>
          </a:prstGeom>
          <a:noFill/>
        </p:spPr>
        <p:txBody>
          <a:bodyPr wrap="square" rtlCol="0">
            <a:spAutoFit/>
          </a:bodyPr>
          <a:lstStyle/>
          <a:p>
            <a:pPr algn="ctr"/>
            <a:r>
              <a:rPr lang="en-US" altLang="zh-CN"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TA</a:t>
            </a:r>
            <a:endParaRPr lang="zh-CN" altLang="en-US" sz="10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9" name="矩形 38"/>
          <p:cNvSpPr/>
          <p:nvPr/>
        </p:nvSpPr>
        <p:spPr bwMode="auto">
          <a:xfrm>
            <a:off x="813871" y="1874012"/>
            <a:ext cx="10875135" cy="25940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04" tIns="45703" rIns="91404" bIns="45703" numCol="1" rtlCol="0" anchor="ctr" anchorCtr="0" compatLnSpc="1">
            <a:prstTxWarp prst="textNoShape">
              <a:avLst/>
            </a:prstTxWarp>
          </a:bodyPr>
          <a:lstStyle/>
          <a:p>
            <a:pPr algn="ctr" defTabSz="1066293"/>
            <a:r>
              <a:rPr lang="en-US" altLang="zh-CN" sz="1399" b="1" spc="3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Midsize</a:t>
            </a:r>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family, users who have high-speed and high-quality Internet access requirements, interested in Wi-Fi 6 </a:t>
            </a:r>
            <a:endParaRPr lang="en-US" altLang="zh-CN" sz="1399" b="1" spc="3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010095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3618" y="872019"/>
            <a:ext cx="11494474" cy="4712187"/>
          </a:xfrm>
          <a:prstGeom prst="rect">
            <a:avLst/>
          </a:prstGeom>
        </p:spPr>
        <p:txBody>
          <a:bodyPr wrap="square">
            <a:spAutoFit/>
          </a:bodyPr>
          <a:lstStyle/>
          <a:p>
            <a:pPr>
              <a:lnSpc>
                <a:spcPct val="150000"/>
              </a:lnSpc>
            </a:pPr>
            <a:r>
              <a:rPr lang="en-US" altLang="zh-CN" sz="2800" b="1" dirty="0">
                <a:solidFill>
                  <a:srgbClr val="9E0000"/>
                </a:solidFill>
                <a:latin typeface="微软雅黑" panose="020B0503020204020204" pitchFamily="34" charset="-122"/>
                <a:ea typeface="微软雅黑" panose="020B0503020204020204" pitchFamily="34" charset="-122"/>
                <a:cs typeface="+mj-cs"/>
              </a:rPr>
              <a:t>TOP 3 Selling Point</a:t>
            </a:r>
          </a:p>
          <a:p>
            <a:pPr>
              <a:lnSpc>
                <a:spcPct val="150000"/>
              </a:lnSpc>
            </a:pPr>
            <a:endParaRPr lang="en-US" altLang="zh-CN" sz="24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Wi-Fi 6 Plus 3000Mbps</a:t>
            </a:r>
            <a:endParaRPr lang="en-US" altLang="zh-CN" sz="2000" dirty="0"/>
          </a:p>
          <a:p>
            <a:pPr latinLnBrk="1"/>
            <a:r>
              <a:rPr lang="en-US" altLang="zh-CN" dirty="0"/>
              <a:t>3000 Mbps high-speed Wi-Fi, full use of operator bandwidth, and greatly improved Internet access speed.</a:t>
            </a:r>
          </a:p>
          <a:p>
            <a:pPr latinLnBrk="1"/>
            <a:endParaRPr lang="en-US" altLang="zh-CN" dirty="0"/>
          </a:p>
          <a:p>
            <a:pPr latinLnBrk="1"/>
            <a:endParaRPr lang="en-US" altLang="zh-CN" dirty="0"/>
          </a:p>
          <a:p>
            <a:pPr>
              <a:lnSpc>
                <a:spcPct val="150000"/>
              </a:lnSpc>
            </a:pPr>
            <a:r>
              <a:rPr lang="en-US" altLang="zh-CN" sz="2000" b="1" dirty="0">
                <a:latin typeface="微软雅黑" panose="020B0503020204020204" pitchFamily="34" charset="-122"/>
                <a:ea typeface="微软雅黑" panose="020B0503020204020204" pitchFamily="34" charset="-122"/>
              </a:rPr>
              <a:t>Visualized Wi-Fi Diagnosis </a:t>
            </a:r>
          </a:p>
          <a:p>
            <a:pPr>
              <a:lnSpc>
                <a:spcPct val="150000"/>
              </a:lnSpc>
            </a:pPr>
            <a:r>
              <a:rPr lang="en-US" altLang="zh-CN" dirty="0"/>
              <a:t>Providing Wi-Fi coverage map, helping You to Diagnose Network Issues</a:t>
            </a:r>
            <a:br>
              <a:rPr lang="en-US" altLang="zh-CN" dirty="0"/>
            </a:br>
            <a:endParaRPr lang="en-US" altLang="zh-CN"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Parental Controls </a:t>
            </a:r>
          </a:p>
          <a:p>
            <a:pPr>
              <a:lnSpc>
                <a:spcPct val="150000"/>
              </a:lnSpc>
            </a:pPr>
            <a:r>
              <a:rPr lang="en-US" altLang="zh-CN" dirty="0"/>
              <a:t>Easy to manage your kids time online</a:t>
            </a:r>
          </a:p>
        </p:txBody>
      </p:sp>
      <p:sp>
        <p:nvSpPr>
          <p:cNvPr id="3" name="文本框 2"/>
          <p:cNvSpPr txBox="1"/>
          <p:nvPr/>
        </p:nvSpPr>
        <p:spPr>
          <a:xfrm>
            <a:off x="5442006" y="6627168"/>
            <a:ext cx="7702647" cy="230832"/>
          </a:xfrm>
          <a:prstGeom prst="rect">
            <a:avLst/>
          </a:prstGeom>
          <a:noFill/>
        </p:spPr>
        <p:txBody>
          <a:bodyPr wrap="square" rtlCol="0">
            <a:spAutoFit/>
          </a:bodyPr>
          <a:lstStyle/>
          <a:p>
            <a:r>
              <a:rPr lang="en-US" altLang="zh-CN" sz="900" dirty="0"/>
              <a:t>Theoretical maximum speed (574 Mbps @2.4 GHz +2402 Mbps @5 GHz). Actual speed may vary depending on conditions of use and devices.</a:t>
            </a:r>
            <a:endParaRPr lang="zh-CN" altLang="en-US" sz="900" dirty="0"/>
          </a:p>
        </p:txBody>
      </p:sp>
    </p:spTree>
    <p:extLst>
      <p:ext uri="{BB962C8B-B14F-4D97-AF65-F5344CB8AC3E}">
        <p14:creationId xmlns:p14="http://schemas.microsoft.com/office/powerpoint/2010/main" val="3964601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6935" y="484519"/>
            <a:ext cx="7454954" cy="523220"/>
          </a:xfrm>
          <a:prstGeom prst="rect">
            <a:avLst/>
          </a:prstGeom>
          <a:noFill/>
        </p:spPr>
        <p:txBody>
          <a:bodyPr wrap="square" rtlCol="0">
            <a:spAutoFit/>
          </a:bodyPr>
          <a:lstStyle/>
          <a:p>
            <a:pPr algn="ctr"/>
            <a:r>
              <a:rPr lang="en-US" altLang="zh-CN" sz="2800" b="1" dirty="0">
                <a:solidFill>
                  <a:srgbClr val="9E0000"/>
                </a:solidFill>
                <a:latin typeface="微软雅黑" panose="020B0503020204020204" pitchFamily="34" charset="-122"/>
                <a:ea typeface="微软雅黑" panose="020B0503020204020204" pitchFamily="34" charset="-122"/>
                <a:cs typeface="+mj-cs"/>
              </a:rPr>
              <a:t>Wi-Fi 6 Plus 3000Mbps</a:t>
            </a:r>
            <a:endParaRPr lang="zh-CN" altLang="en-US" sz="2800" b="1" dirty="0">
              <a:solidFill>
                <a:srgbClr val="9E0000"/>
              </a:solidFill>
              <a:latin typeface="微软雅黑" panose="020B0503020204020204" pitchFamily="34" charset="-122"/>
              <a:ea typeface="微软雅黑" panose="020B0503020204020204" pitchFamily="34" charset="-122"/>
              <a:cs typeface="+mj-cs"/>
            </a:endParaRPr>
          </a:p>
        </p:txBody>
      </p:sp>
      <p:sp>
        <p:nvSpPr>
          <p:cNvPr id="5" name="文本框 4"/>
          <p:cNvSpPr txBox="1"/>
          <p:nvPr/>
        </p:nvSpPr>
        <p:spPr>
          <a:xfrm>
            <a:off x="767407" y="1248864"/>
            <a:ext cx="11041227" cy="1477328"/>
          </a:xfrm>
          <a:prstGeom prst="rect">
            <a:avLst/>
          </a:prstGeom>
          <a:noFill/>
        </p:spPr>
        <p:txBody>
          <a:bodyPr wrap="square" rtlCol="0">
            <a:spAutoFit/>
          </a:bodyPr>
          <a:lstStyle/>
          <a:p>
            <a:pPr>
              <a:lnSpc>
                <a:spcPct val="150000"/>
              </a:lnSpc>
            </a:pPr>
            <a:r>
              <a:rPr lang="en-US" altLang="zh-CN" sz="2000" dirty="0"/>
              <a:t>HUAWEI </a:t>
            </a:r>
            <a:r>
              <a:rPr lang="en-US" altLang="zh-CN" sz="2000" dirty="0" err="1"/>
              <a:t>WiFi</a:t>
            </a:r>
            <a:r>
              <a:rPr lang="en-US" altLang="zh-CN" sz="2000" dirty="0"/>
              <a:t> AX3 is a Wi-Fi 6 Plus product with a rate of 2402 Mbps(5GHz) </a:t>
            </a:r>
            <a:r>
              <a:rPr lang="en-US" altLang="zh-CN" sz="2000"/>
              <a:t>and 574 </a:t>
            </a:r>
            <a:r>
              <a:rPr lang="en-US" altLang="zh-CN" sz="2000" dirty="0"/>
              <a:t>Mbps(2.4GHz). It maximizes your cable bandwidth, effectively reduces the delay of online games and High-speed downloads of large files and HD movies.</a:t>
            </a:r>
            <a:endParaRPr lang="zh-CN" altLang="en-US" sz="1867" dirty="0">
              <a:latin typeface="微软雅黑" panose="020B0503020204020204" pitchFamily="34" charset="-122"/>
              <a:ea typeface="微软雅黑" panose="020B0503020204020204" pitchFamily="34" charset="-122"/>
            </a:endParaRPr>
          </a:p>
        </p:txBody>
      </p:sp>
      <p:sp>
        <p:nvSpPr>
          <p:cNvPr id="31" name="矩形 30"/>
          <p:cNvSpPr/>
          <p:nvPr/>
        </p:nvSpPr>
        <p:spPr>
          <a:xfrm>
            <a:off x="2050490" y="3867665"/>
            <a:ext cx="8823455" cy="5473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cs typeface="Arial" panose="020B0604020202020204" pitchFamily="34" charset="0"/>
              </a:rPr>
              <a:t>5GHz-2402 Mbps</a:t>
            </a:r>
            <a:endParaRPr lang="zh-CN" altLang="en-US" b="1" dirty="0">
              <a:latin typeface="Arial" panose="020B0604020202020204" pitchFamily="34" charset="0"/>
              <a:cs typeface="Arial" panose="020B0604020202020204" pitchFamily="34" charset="0"/>
            </a:endParaRPr>
          </a:p>
        </p:txBody>
      </p:sp>
      <p:sp>
        <p:nvSpPr>
          <p:cNvPr id="35" name="矩形 34"/>
          <p:cNvSpPr/>
          <p:nvPr/>
        </p:nvSpPr>
        <p:spPr>
          <a:xfrm>
            <a:off x="2050491" y="4703826"/>
            <a:ext cx="4786914" cy="461299"/>
          </a:xfrm>
          <a:prstGeom prst="rect">
            <a:avLst/>
          </a:prstGeom>
          <a:solidFill>
            <a:srgbClr val="43C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Arial" panose="020B0604020202020204" pitchFamily="34" charset="0"/>
              </a:rPr>
              <a:t>2.4GHz-574 Mbps</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7777" y="3912733"/>
            <a:ext cx="457200" cy="457200"/>
          </a:xfrm>
          <a:prstGeom prst="rect">
            <a:avLst/>
          </a:prstGeom>
        </p:spPr>
      </p:pic>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019" y="4718199"/>
            <a:ext cx="457200" cy="457200"/>
          </a:xfrm>
          <a:prstGeom prst="rect">
            <a:avLst/>
          </a:prstGeom>
        </p:spPr>
      </p:pic>
    </p:spTree>
    <p:extLst>
      <p:ext uri="{BB962C8B-B14F-4D97-AF65-F5344CB8AC3E}">
        <p14:creationId xmlns:p14="http://schemas.microsoft.com/office/powerpoint/2010/main" val="32685002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28086" b="4613"/>
          <a:stretch/>
        </p:blipFill>
        <p:spPr>
          <a:xfrm>
            <a:off x="0" y="2019300"/>
            <a:ext cx="12192000" cy="4838700"/>
          </a:xfrm>
          <a:prstGeom prst="rect">
            <a:avLst/>
          </a:prstGeom>
        </p:spPr>
      </p:pic>
      <p:sp>
        <p:nvSpPr>
          <p:cNvPr id="5" name="矩形 4"/>
          <p:cNvSpPr/>
          <p:nvPr/>
        </p:nvSpPr>
        <p:spPr>
          <a:xfrm>
            <a:off x="0" y="2039632"/>
            <a:ext cx="12192000" cy="4818367"/>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565481" y="300379"/>
            <a:ext cx="6450186" cy="516661"/>
          </a:xfrm>
          <a:prstGeom prst="rect">
            <a:avLst/>
          </a:prstGeom>
          <a:noFill/>
          <a:ln w="9525">
            <a:noFill/>
            <a:miter lim="800000"/>
            <a:headEnd/>
            <a:tailEnd/>
          </a:ln>
        </p:spPr>
        <p:txBody>
          <a:bodyPr vert="horz" wrap="none" lIns="105199" tIns="52600" rIns="105199" bIns="52600" numCol="1" anchor="ctr" anchorCtr="0" compatLnSpc="1">
            <a:prstTxWarp prst="textNoShape">
              <a:avLst/>
            </a:prstTxWarp>
            <a:spAutoFit/>
          </a:bodyPr>
          <a:lstStyle/>
          <a:p>
            <a:pPr eaLnBrk="0" hangingPunct="0"/>
            <a:r>
              <a:rPr lang="en-US" altLang="zh-CN" sz="2667" b="1" dirty="0">
                <a:solidFill>
                  <a:srgbClr val="9E0000"/>
                </a:solidFill>
                <a:latin typeface="微软雅黑" panose="020B0503020204020204" pitchFamily="34" charset="-122"/>
                <a:ea typeface="微软雅黑" panose="020B0503020204020204" pitchFamily="34" charset="-122"/>
                <a:cs typeface="+mj-cs"/>
              </a:rPr>
              <a:t>Gigabit WAN/LAN Auto-adaptation </a:t>
            </a:r>
          </a:p>
        </p:txBody>
      </p:sp>
      <p:sp>
        <p:nvSpPr>
          <p:cNvPr id="3" name="矩形 2"/>
          <p:cNvSpPr/>
          <p:nvPr/>
        </p:nvSpPr>
        <p:spPr>
          <a:xfrm>
            <a:off x="565481" y="956505"/>
            <a:ext cx="10854994" cy="923330"/>
          </a:xfrm>
          <a:prstGeom prst="rect">
            <a:avLst/>
          </a:prstGeom>
        </p:spPr>
        <p:txBody>
          <a:bodyPr wrap="square">
            <a:spAutoFit/>
          </a:bodyPr>
          <a:lstStyle/>
          <a:p>
            <a:r>
              <a:rPr lang="en-US" altLang="zh-CN" dirty="0"/>
              <a:t>HUAWEI Wi-Fi AX3  also offers four Gigabit Ethernet connection for speeds as fast and consistent as possible</a:t>
            </a:r>
            <a:r>
              <a:rPr lang="zh-CN" altLang="en-US" dirty="0"/>
              <a:t>，</a:t>
            </a:r>
            <a:r>
              <a:rPr lang="en-US" altLang="zh-CN" dirty="0"/>
              <a:t>each port supports WAN/LAN auto-adaptation. Users do not need to identify network ports, facilitating broadband installation.</a:t>
            </a:r>
          </a:p>
        </p:txBody>
      </p:sp>
      <p:pic>
        <p:nvPicPr>
          <p:cNvPr id="7" name="图片 6">
            <a:extLst>
              <a:ext uri="{FF2B5EF4-FFF2-40B4-BE49-F238E27FC236}">
                <a16:creationId xmlns:a16="http://schemas.microsoft.com/office/drawing/2014/main" xmlns="" id="{DE6B87E2-A918-408B-95D9-F6958772A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791" y="3647114"/>
            <a:ext cx="2376417" cy="2376417"/>
          </a:xfrm>
          <a:prstGeom prst="rect">
            <a:avLst/>
          </a:prstGeom>
        </p:spPr>
      </p:pic>
    </p:spTree>
    <p:extLst>
      <p:ext uri="{BB962C8B-B14F-4D97-AF65-F5344CB8AC3E}">
        <p14:creationId xmlns:p14="http://schemas.microsoft.com/office/powerpoint/2010/main" val="2941590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39616" y="260648"/>
            <a:ext cx="6007350" cy="644407"/>
          </a:xfrm>
          <a:prstGeom prst="rect">
            <a:avLst/>
          </a:prstGeom>
        </p:spPr>
        <p:txBody>
          <a:bodyPr wrap="none">
            <a:spAutoFit/>
          </a:bodyPr>
          <a:lstStyle/>
          <a:p>
            <a:pPr>
              <a:lnSpc>
                <a:spcPct val="150000"/>
              </a:lnSpc>
            </a:pPr>
            <a:r>
              <a:rPr lang="en-US" altLang="zh-CN" sz="2667" b="1" dirty="0" err="1">
                <a:solidFill>
                  <a:srgbClr val="C00000"/>
                </a:solidFill>
              </a:rPr>
              <a:t>HarmonyOS</a:t>
            </a:r>
            <a:r>
              <a:rPr lang="en-US" altLang="zh-CN" sz="2667" b="1" dirty="0">
                <a:solidFill>
                  <a:srgbClr val="C00000"/>
                </a:solidFill>
              </a:rPr>
              <a:t> Mesh+ For broader coverage</a:t>
            </a:r>
          </a:p>
        </p:txBody>
      </p:sp>
      <p:pic>
        <p:nvPicPr>
          <p:cNvPr id="5" name="图片 4"/>
          <p:cNvPicPr>
            <a:picLocks noChangeAspect="1"/>
          </p:cNvPicPr>
          <p:nvPr/>
        </p:nvPicPr>
        <p:blipFill>
          <a:blip r:embed="rId2"/>
          <a:stretch>
            <a:fillRect/>
          </a:stretch>
        </p:blipFill>
        <p:spPr>
          <a:xfrm>
            <a:off x="0" y="836712"/>
            <a:ext cx="12192000" cy="6021288"/>
          </a:xfrm>
          <a:prstGeom prst="rect">
            <a:avLst/>
          </a:prstGeom>
        </p:spPr>
      </p:pic>
      <p:sp>
        <p:nvSpPr>
          <p:cNvPr id="6" name="矩形 5"/>
          <p:cNvSpPr/>
          <p:nvPr/>
        </p:nvSpPr>
        <p:spPr>
          <a:xfrm>
            <a:off x="719403" y="836713"/>
            <a:ext cx="11233248" cy="1816395"/>
          </a:xfrm>
          <a:prstGeom prst="rect">
            <a:avLst/>
          </a:prstGeom>
        </p:spPr>
        <p:txBody>
          <a:bodyPr wrap="square">
            <a:spAutoFit/>
          </a:bodyPr>
          <a:lstStyle/>
          <a:p>
            <a:pPr>
              <a:lnSpc>
                <a:spcPct val="150000"/>
              </a:lnSpc>
            </a:pPr>
            <a:r>
              <a:rPr lang="en-US" altLang="zh-CN" sz="1867" dirty="0"/>
              <a:t>AX3  supports wireless networking and cable networking. After networking, multiple routers are automatically grouped under one Wi-Fi name, and the optimal Wi-Fi is automatically selected based on the device's location. </a:t>
            </a:r>
          </a:p>
          <a:p>
            <a:pPr>
              <a:lnSpc>
                <a:spcPct val="150000"/>
              </a:lnSpc>
            </a:pPr>
            <a:r>
              <a:rPr lang="en-US" altLang="zh-CN" sz="1867" dirty="0"/>
              <a:t>AX3  supports seven kinds of seamless roaming technology, and the Wi-Fi hotspot switching delay is as low as 50 </a:t>
            </a:r>
            <a:r>
              <a:rPr lang="en-US" altLang="zh-CN" sz="1867" dirty="0" err="1"/>
              <a:t>ms</a:t>
            </a:r>
            <a:r>
              <a:rPr lang="en-US" altLang="zh-CN" sz="1867" dirty="0"/>
              <a:t>, no freezing during house-wide games and online video.</a:t>
            </a:r>
          </a:p>
        </p:txBody>
      </p:sp>
    </p:spTree>
    <p:extLst>
      <p:ext uri="{BB962C8B-B14F-4D97-AF65-F5344CB8AC3E}">
        <p14:creationId xmlns:p14="http://schemas.microsoft.com/office/powerpoint/2010/main" val="3388085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1"/>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18339" hangingPunct="0"/>
            <a:endParaRPr lang="zh-CN" altLang="en-US" sz="2533" kern="0">
              <a:solidFill>
                <a:prstClr val="white"/>
              </a:solidFill>
              <a:sym typeface="Arial"/>
            </a:endParaRPr>
          </a:p>
        </p:txBody>
      </p:sp>
      <p:sp>
        <p:nvSpPr>
          <p:cNvPr id="4" name="矩形 3"/>
          <p:cNvSpPr/>
          <p:nvPr/>
        </p:nvSpPr>
        <p:spPr>
          <a:xfrm>
            <a:off x="523570" y="285737"/>
            <a:ext cx="6201528" cy="516661"/>
          </a:xfrm>
          <a:prstGeom prst="rect">
            <a:avLst/>
          </a:prstGeom>
          <a:noFill/>
          <a:ln w="9525">
            <a:noFill/>
            <a:miter lim="800000"/>
            <a:headEnd/>
            <a:tailEnd/>
          </a:ln>
        </p:spPr>
        <p:txBody>
          <a:bodyPr vert="horz" wrap="none" lIns="105199" tIns="52600" rIns="105199" bIns="52600" numCol="1" anchor="ctr" anchorCtr="0" compatLnSpc="1">
            <a:prstTxWarp prst="textNoShape">
              <a:avLst/>
            </a:prstTxWarp>
            <a:spAutoFit/>
          </a:bodyPr>
          <a:lstStyle/>
          <a:p>
            <a:pPr eaLnBrk="0" hangingPunct="0"/>
            <a:r>
              <a:rPr lang="en-US" altLang="zh-CN" sz="2667" b="1" dirty="0">
                <a:solidFill>
                  <a:srgbClr val="9E0000"/>
                </a:solidFill>
                <a:latin typeface="微软雅黑" panose="020B0503020204020204" pitchFamily="34" charset="-122"/>
                <a:ea typeface="微软雅黑" panose="020B0503020204020204" pitchFamily="34" charset="-122"/>
                <a:cs typeface="+mj-cs"/>
                <a:sym typeface="Arial"/>
              </a:rPr>
              <a:t>Auto Connect to the Optimal Wi-Fi</a:t>
            </a:r>
            <a:endParaRPr lang="zh-CN" altLang="en-US" sz="2667" b="1" dirty="0">
              <a:solidFill>
                <a:srgbClr val="9E0000"/>
              </a:solidFill>
              <a:latin typeface="微软雅黑" panose="020B0503020204020204" pitchFamily="34" charset="-122"/>
              <a:ea typeface="微软雅黑" panose="020B0503020204020204" pitchFamily="34" charset="-122"/>
              <a:cs typeface="+mj-cs"/>
              <a:sym typeface="Arial"/>
            </a:endParaRPr>
          </a:p>
        </p:txBody>
      </p:sp>
      <p:sp>
        <p:nvSpPr>
          <p:cNvPr id="5" name="矩形 4"/>
          <p:cNvSpPr/>
          <p:nvPr/>
        </p:nvSpPr>
        <p:spPr>
          <a:xfrm>
            <a:off x="523569" y="918997"/>
            <a:ext cx="11429533" cy="1200329"/>
          </a:xfrm>
          <a:prstGeom prst="rect">
            <a:avLst/>
          </a:prstGeom>
        </p:spPr>
        <p:txBody>
          <a:bodyPr wrap="square">
            <a:spAutoFit/>
          </a:bodyPr>
          <a:lstStyle/>
          <a:p>
            <a:pPr defTabSz="1418339" hangingPunct="0">
              <a:lnSpc>
                <a:spcPct val="150000"/>
              </a:lnSpc>
            </a:pPr>
            <a:r>
              <a:rPr lang="en-US" altLang="zh-CN" sz="1600" kern="0" dirty="0">
                <a:solidFill>
                  <a:srgbClr val="000000"/>
                </a:solidFill>
                <a:latin typeface="微软雅黑" panose="020B0503020204020204" pitchFamily="34" charset="-122"/>
                <a:ea typeface="微软雅黑" panose="020B0503020204020204" pitchFamily="34" charset="-122"/>
                <a:cs typeface="Arial"/>
                <a:sym typeface="Arial"/>
              </a:rPr>
              <a:t>HUAWEI </a:t>
            </a:r>
            <a:r>
              <a:rPr lang="en-US" altLang="zh-CN" sz="1600" kern="0" dirty="0" err="1">
                <a:solidFill>
                  <a:srgbClr val="000000"/>
                </a:solidFill>
                <a:latin typeface="微软雅黑" panose="020B0503020204020204" pitchFamily="34" charset="-122"/>
                <a:ea typeface="微软雅黑" panose="020B0503020204020204" pitchFamily="34" charset="-122"/>
                <a:cs typeface="Arial"/>
                <a:sym typeface="Arial"/>
              </a:rPr>
              <a:t>WiFi</a:t>
            </a:r>
            <a:r>
              <a:rPr lang="en-US" altLang="zh-CN" sz="1600" kern="0" dirty="0">
                <a:solidFill>
                  <a:srgbClr val="000000"/>
                </a:solidFill>
                <a:latin typeface="微软雅黑" panose="020B0503020204020204" pitchFamily="34" charset="-122"/>
                <a:ea typeface="微软雅黑" panose="020B0503020204020204" pitchFamily="34" charset="-122"/>
                <a:cs typeface="Arial"/>
                <a:sym typeface="Arial"/>
              </a:rPr>
              <a:t> AX3  comes with 5GHz and 2.4GHz bands that operate simultaneously. Your devices will automatically switch between the 5GHz and 2.4GHz bands for optimal use. 5GHz is for fast speed gaming and streaming, while 2.4GHz provides wider coverage. </a:t>
            </a:r>
          </a:p>
        </p:txBody>
      </p:sp>
      <p:pic>
        <p:nvPicPr>
          <p:cNvPr id="6" name="图片 5"/>
          <p:cNvPicPr>
            <a:picLocks noChangeAspect="1"/>
          </p:cNvPicPr>
          <p:nvPr/>
        </p:nvPicPr>
        <p:blipFill rotWithShape="1">
          <a:blip r:embed="rId2"/>
          <a:srcRect l="4615" t="16847" b="7207"/>
          <a:stretch/>
        </p:blipFill>
        <p:spPr>
          <a:xfrm>
            <a:off x="2316815" y="2743201"/>
            <a:ext cx="6836655" cy="3749134"/>
          </a:xfrm>
          <a:prstGeom prst="rect">
            <a:avLst/>
          </a:prstGeom>
        </p:spPr>
      </p:pic>
    </p:spTree>
    <p:extLst>
      <p:ext uri="{BB962C8B-B14F-4D97-AF65-F5344CB8AC3E}">
        <p14:creationId xmlns:p14="http://schemas.microsoft.com/office/powerpoint/2010/main" val="13132550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新视频">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lum bright="70000" contrast="-70000"/>
          </a:blip>
          <a:srcRect l="-399" t="27571" r="-1" b="22030"/>
          <a:stretch/>
        </p:blipFill>
        <p:spPr>
          <a:xfrm>
            <a:off x="-48683" y="-27384"/>
            <a:ext cx="12240683" cy="3456384"/>
          </a:xfrm>
          <a:prstGeom prst="rect">
            <a:avLst/>
          </a:prstGeom>
        </p:spPr>
      </p:pic>
      <p:sp useBgFill="1">
        <p:nvSpPr>
          <p:cNvPr id="14" name="任意多边形 13"/>
          <p:cNvSpPr/>
          <p:nvPr/>
        </p:nvSpPr>
        <p:spPr bwMode="auto">
          <a:xfrm>
            <a:off x="0" y="-27384"/>
            <a:ext cx="12192000" cy="6858000"/>
          </a:xfrm>
          <a:custGeom>
            <a:avLst/>
            <a:gdLst>
              <a:gd name="connsiteX0" fmla="*/ 0 w 9144000"/>
              <a:gd name="connsiteY0" fmla="*/ 0 h 5143500"/>
              <a:gd name="connsiteX1" fmla="*/ 9144000 w 9144000"/>
              <a:gd name="connsiteY1" fmla="*/ 0 h 5143500"/>
              <a:gd name="connsiteX2" fmla="*/ 9144000 w 9144000"/>
              <a:gd name="connsiteY2" fmla="*/ 657744 h 5143500"/>
              <a:gd name="connsiteX3" fmla="*/ 6695728 w 9144000"/>
              <a:gd name="connsiteY3" fmla="*/ 9672 h 5143500"/>
              <a:gd name="connsiteX4" fmla="*/ 4247456 w 9144000"/>
              <a:gd name="connsiteY4" fmla="*/ 657744 h 5143500"/>
              <a:gd name="connsiteX5" fmla="*/ 4355468 w 9144000"/>
              <a:gd name="connsiteY5" fmla="*/ 657744 h 5143500"/>
              <a:gd name="connsiteX6" fmla="*/ 4355468 w 9144000"/>
              <a:gd name="connsiteY6" fmla="*/ 2603686 h 5143500"/>
              <a:gd name="connsiteX7" fmla="*/ 9035988 w 9144000"/>
              <a:gd name="connsiteY7" fmla="*/ 2603686 h 5143500"/>
              <a:gd name="connsiteX8" fmla="*/ 9035988 w 9144000"/>
              <a:gd name="connsiteY8" fmla="*/ 657744 h 5143500"/>
              <a:gd name="connsiteX9" fmla="*/ 9144000 w 9144000"/>
              <a:gd name="connsiteY9" fmla="*/ 657744 h 5143500"/>
              <a:gd name="connsiteX10" fmla="*/ 9144000 w 9144000"/>
              <a:gd name="connsiteY10" fmla="*/ 5143500 h 5143500"/>
              <a:gd name="connsiteX11" fmla="*/ 0 w 91440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3500">
                <a:moveTo>
                  <a:pt x="0" y="0"/>
                </a:moveTo>
                <a:lnTo>
                  <a:pt x="9144000" y="0"/>
                </a:lnTo>
                <a:lnTo>
                  <a:pt x="9144000" y="657744"/>
                </a:lnTo>
                <a:lnTo>
                  <a:pt x="6695728" y="9672"/>
                </a:lnTo>
                <a:lnTo>
                  <a:pt x="4247456" y="657744"/>
                </a:lnTo>
                <a:lnTo>
                  <a:pt x="4355468" y="657744"/>
                </a:lnTo>
                <a:lnTo>
                  <a:pt x="4355468" y="2603686"/>
                </a:lnTo>
                <a:lnTo>
                  <a:pt x="9035988" y="2603686"/>
                </a:lnTo>
                <a:lnTo>
                  <a:pt x="9035988" y="657744"/>
                </a:lnTo>
                <a:lnTo>
                  <a:pt x="9144000" y="657744"/>
                </a:lnTo>
                <a:lnTo>
                  <a:pt x="9144000" y="5143500"/>
                </a:lnTo>
                <a:lnTo>
                  <a:pt x="0" y="5143500"/>
                </a:lnTo>
                <a:close/>
              </a:path>
            </a:pathLst>
          </a:cu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p>
        </p:txBody>
      </p:sp>
      <p:pic>
        <p:nvPicPr>
          <p:cNvPr id="8" name="图片 7"/>
          <p:cNvPicPr>
            <a:picLocks noChangeAspect="1"/>
          </p:cNvPicPr>
          <p:nvPr/>
        </p:nvPicPr>
        <p:blipFill>
          <a:blip r:embed="rId6"/>
          <a:stretch>
            <a:fillRect/>
          </a:stretch>
        </p:blipFill>
        <p:spPr>
          <a:xfrm>
            <a:off x="582182" y="3486683"/>
            <a:ext cx="1444215" cy="2830160"/>
          </a:xfrm>
          <a:prstGeom prst="rect">
            <a:avLst/>
          </a:prstGeom>
        </p:spPr>
      </p:pic>
      <p:pic>
        <p:nvPicPr>
          <p:cNvPr id="4" name="图片 3"/>
          <p:cNvPicPr>
            <a:picLocks noChangeAspect="1"/>
          </p:cNvPicPr>
          <p:nvPr/>
        </p:nvPicPr>
        <p:blipFill rotWithShape="1">
          <a:blip r:embed="rId7"/>
          <a:srcRect l="275" t="27465" r="404" b="12145"/>
          <a:stretch/>
        </p:blipFill>
        <p:spPr>
          <a:xfrm>
            <a:off x="3212757" y="3391005"/>
            <a:ext cx="8928992" cy="3388951"/>
          </a:xfrm>
          <a:prstGeom prst="rect">
            <a:avLst/>
          </a:prstGeom>
          <a:ln>
            <a:noFill/>
          </a:ln>
          <a:effectLst>
            <a:softEdge rad="112500"/>
          </a:effectLst>
        </p:spPr>
      </p:pic>
      <p:pic>
        <p:nvPicPr>
          <p:cNvPr id="7" name="图片 6"/>
          <p:cNvPicPr>
            <a:picLocks noChangeAspect="1"/>
          </p:cNvPicPr>
          <p:nvPr/>
        </p:nvPicPr>
        <p:blipFill>
          <a:blip r:embed="rId8"/>
          <a:stretch>
            <a:fillRect/>
          </a:stretch>
        </p:blipFill>
        <p:spPr>
          <a:xfrm>
            <a:off x="1442255" y="3607752"/>
            <a:ext cx="1443435" cy="2832949"/>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53465" y="5648465"/>
            <a:ext cx="950988" cy="950988"/>
          </a:xfrm>
          <a:prstGeom prst="rect">
            <a:avLst/>
          </a:prstGeom>
        </p:spPr>
      </p:pic>
      <p:sp>
        <p:nvSpPr>
          <p:cNvPr id="6" name="文本框 5"/>
          <p:cNvSpPr txBox="1"/>
          <p:nvPr/>
        </p:nvSpPr>
        <p:spPr>
          <a:xfrm>
            <a:off x="528747" y="1028733"/>
            <a:ext cx="4991189" cy="2389950"/>
          </a:xfrm>
          <a:prstGeom prst="rect">
            <a:avLst/>
          </a:prstGeom>
          <a:noFill/>
        </p:spPr>
        <p:txBody>
          <a:bodyPr wrap="square" rtlCol="0">
            <a:spAutoFit/>
          </a:bodyPr>
          <a:lstStyle/>
          <a:p>
            <a:r>
              <a:rPr lang="en-US" altLang="zh-CN" sz="2133" dirty="0">
                <a:ea typeface="微软雅黑" panose="020B0503020204020204" pitchFamily="34" charset="-122"/>
                <a:sym typeface="Arial" panose="020B0604020202020204" pitchFamily="34" charset="0"/>
              </a:rPr>
              <a:t>One Wi-Fi Network </a:t>
            </a:r>
          </a:p>
          <a:p>
            <a:r>
              <a:rPr lang="en-US" altLang="zh-CN" sz="1333" dirty="0">
                <a:solidFill>
                  <a:schemeClr val="bg1">
                    <a:lumMod val="50000"/>
                  </a:schemeClr>
                </a:solidFill>
                <a:ea typeface="微软雅黑" panose="020B0503020204020204" pitchFamily="34" charset="-122"/>
                <a:sym typeface="Arial" panose="020B0604020202020204" pitchFamily="34" charset="0"/>
              </a:rPr>
              <a:t>After </a:t>
            </a:r>
            <a:r>
              <a:rPr lang="en-US" altLang="zh-CN" sz="1333" dirty="0">
                <a:solidFill>
                  <a:schemeClr val="bg1">
                    <a:lumMod val="50000"/>
                  </a:schemeClr>
                </a:solidFill>
                <a:ea typeface="微软雅黑" panose="020B0503020204020204" pitchFamily="34" charset="-122"/>
                <a:sym typeface="Arial" panose="020B0604020202020204" pitchFamily="34" charset="0"/>
              </a:rPr>
              <a:t>networking, </a:t>
            </a:r>
            <a:r>
              <a:rPr lang="en-US" altLang="zh-CN" sz="1333" dirty="0">
                <a:solidFill>
                  <a:schemeClr val="bg1">
                    <a:lumMod val="50000"/>
                  </a:schemeClr>
                </a:solidFill>
                <a:ea typeface="微软雅黑" panose="020B0503020204020204" pitchFamily="34" charset="-122"/>
                <a:sym typeface="Arial" panose="020B0604020202020204" pitchFamily="34" charset="0"/>
              </a:rPr>
              <a:t>routers </a:t>
            </a:r>
            <a:r>
              <a:rPr lang="en-US" altLang="zh-CN" sz="1333" dirty="0">
                <a:solidFill>
                  <a:schemeClr val="bg1">
                    <a:lumMod val="50000"/>
                  </a:schemeClr>
                </a:solidFill>
                <a:ea typeface="微软雅黑" panose="020B0503020204020204" pitchFamily="34" charset="-122"/>
                <a:sym typeface="Arial" panose="020B0604020202020204" pitchFamily="34" charset="0"/>
              </a:rPr>
              <a:t>are automatically </a:t>
            </a:r>
            <a:r>
              <a:rPr lang="en-US" altLang="zh-CN" sz="1333" dirty="0">
                <a:solidFill>
                  <a:schemeClr val="bg1">
                    <a:lumMod val="50000"/>
                  </a:schemeClr>
                </a:solidFill>
                <a:ea typeface="微软雅黑" panose="020B0503020204020204" pitchFamily="34" charset="-122"/>
                <a:sym typeface="Arial" panose="020B0604020202020204" pitchFamily="34" charset="0"/>
              </a:rPr>
              <a:t>grouped and managed under one Wi-Fi name</a:t>
            </a:r>
          </a:p>
          <a:p>
            <a:endParaRPr lang="en-US" altLang="zh-CN" sz="1600" dirty="0">
              <a:ea typeface="微软雅黑" panose="020B0503020204020204" pitchFamily="34" charset="-122"/>
              <a:sym typeface="Arial" panose="020B0604020202020204" pitchFamily="34" charset="0"/>
            </a:endParaRPr>
          </a:p>
          <a:p>
            <a:r>
              <a:rPr lang="en-US" altLang="zh-CN" sz="2133" dirty="0">
                <a:ea typeface="微软雅黑" panose="020B0503020204020204" pitchFamily="34" charset="-122"/>
                <a:sym typeface="Arial" panose="020B0604020202020204" pitchFamily="34" charset="0"/>
              </a:rPr>
              <a:t>Seamless Roaming: </a:t>
            </a:r>
          </a:p>
          <a:p>
            <a:r>
              <a:rPr lang="en-US" altLang="zh-CN" sz="1333" dirty="0">
                <a:solidFill>
                  <a:schemeClr val="bg1">
                    <a:lumMod val="50000"/>
                  </a:schemeClr>
                </a:solidFill>
                <a:ea typeface="微软雅黑" panose="020B0503020204020204" pitchFamily="34" charset="-122"/>
                <a:sym typeface="Arial" panose="020B0604020202020204" pitchFamily="34" charset="0"/>
              </a:rPr>
              <a:t>The </a:t>
            </a:r>
            <a:r>
              <a:rPr lang="en-US" altLang="zh-CN" sz="1333" dirty="0">
                <a:solidFill>
                  <a:schemeClr val="bg1">
                    <a:lumMod val="50000"/>
                  </a:schemeClr>
                </a:solidFill>
                <a:ea typeface="微软雅黑" panose="020B0503020204020204" pitchFamily="34" charset="-122"/>
                <a:sym typeface="Arial" panose="020B0604020202020204" pitchFamily="34" charset="0"/>
              </a:rPr>
              <a:t>optimal </a:t>
            </a:r>
            <a:r>
              <a:rPr lang="en-US" altLang="zh-CN" sz="1333" dirty="0">
                <a:solidFill>
                  <a:schemeClr val="bg1">
                    <a:lumMod val="50000"/>
                  </a:schemeClr>
                </a:solidFill>
                <a:ea typeface="微软雅黑" panose="020B0503020204020204" pitchFamily="34" charset="-122"/>
                <a:sym typeface="Arial" panose="020B0604020202020204" pitchFamily="34" charset="0"/>
              </a:rPr>
              <a:t>Wi-Fi </a:t>
            </a:r>
            <a:r>
              <a:rPr lang="en-US" altLang="zh-CN" sz="1333" dirty="0">
                <a:solidFill>
                  <a:schemeClr val="bg1">
                    <a:lumMod val="50000"/>
                  </a:schemeClr>
                </a:solidFill>
                <a:ea typeface="微软雅黑" panose="020B0503020204020204" pitchFamily="34" charset="-122"/>
                <a:sym typeface="Arial" panose="020B0604020202020204" pitchFamily="34" charset="0"/>
              </a:rPr>
              <a:t>is automatically selected based on the device's </a:t>
            </a:r>
            <a:r>
              <a:rPr lang="en-US" altLang="zh-CN" sz="1333" dirty="0">
                <a:solidFill>
                  <a:schemeClr val="bg1">
                    <a:lumMod val="50000"/>
                  </a:schemeClr>
                </a:solidFill>
                <a:ea typeface="微软雅黑" panose="020B0503020204020204" pitchFamily="34" charset="-122"/>
                <a:sym typeface="Arial" panose="020B0604020202020204" pitchFamily="34" charset="0"/>
              </a:rPr>
              <a:t>location</a:t>
            </a:r>
            <a:endParaRPr lang="en-US" altLang="zh-CN" sz="1600" dirty="0">
              <a:ea typeface="微软雅黑" panose="020B0503020204020204" pitchFamily="34" charset="-122"/>
              <a:sym typeface="Arial" panose="020B0604020202020204" pitchFamily="34" charset="0"/>
            </a:endParaRPr>
          </a:p>
          <a:p>
            <a:endParaRPr lang="en-US" altLang="zh-CN" sz="1600" dirty="0">
              <a:ea typeface="微软雅黑" panose="020B0503020204020204" pitchFamily="34" charset="-122"/>
              <a:sym typeface="Arial" panose="020B0604020202020204" pitchFamily="34" charset="0"/>
            </a:endParaRPr>
          </a:p>
          <a:p>
            <a:r>
              <a:rPr lang="en-US" altLang="zh-CN" sz="2133" dirty="0">
                <a:ea typeface="微软雅黑" panose="020B0503020204020204" pitchFamily="34" charset="-122"/>
                <a:sym typeface="Arial" panose="020B0604020202020204" pitchFamily="34" charset="0"/>
              </a:rPr>
              <a:t>APP Management</a:t>
            </a:r>
            <a:endParaRPr lang="zh-CN" altLang="zh-CN" sz="1600" dirty="0">
              <a:ea typeface="微软雅黑" panose="020B0503020204020204" pitchFamily="34" charset="-122"/>
              <a:sym typeface="Arial" panose="020B0604020202020204" pitchFamily="34" charset="0"/>
            </a:endParaRPr>
          </a:p>
        </p:txBody>
      </p:sp>
      <p:sp>
        <p:nvSpPr>
          <p:cNvPr id="2" name="标题 1"/>
          <p:cNvSpPr>
            <a:spLocks noGrp="1"/>
          </p:cNvSpPr>
          <p:nvPr>
            <p:ph type="title"/>
          </p:nvPr>
        </p:nvSpPr>
        <p:spPr>
          <a:xfrm>
            <a:off x="453189" y="375775"/>
            <a:ext cx="10515600" cy="1325033"/>
          </a:xfrm>
        </p:spPr>
        <p:txBody>
          <a:bodyPr/>
          <a:lstStyle/>
          <a:p>
            <a:pPr defTabSz="914400" eaLnBrk="0" hangingPunct="0"/>
            <a:r>
              <a:rPr lang="en-US" altLang="zh-CN" sz="2667" b="1" dirty="0">
                <a:solidFill>
                  <a:srgbClr val="9E0000"/>
                </a:solidFill>
                <a:latin typeface="微软雅黑" panose="020B0503020204020204" pitchFamily="34" charset="-122"/>
                <a:ea typeface="微软雅黑" panose="020B0503020204020204" pitchFamily="34" charset="-122"/>
                <a:sym typeface="Arial" panose="020B0604020202020204" pitchFamily="34" charset="0"/>
              </a:rPr>
              <a:t>Easy to build, easy to use</a:t>
            </a:r>
            <a:endParaRPr lang="zh-CN" altLang="zh-CN" sz="2667" b="1" dirty="0">
              <a:solidFill>
                <a:srgbClr val="9E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圆角矩形 14"/>
          <p:cNvSpPr/>
          <p:nvPr/>
        </p:nvSpPr>
        <p:spPr bwMode="auto">
          <a:xfrm>
            <a:off x="4896264" y="5791272"/>
            <a:ext cx="2303461" cy="491713"/>
          </a:xfrm>
          <a:prstGeom prst="round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r>
              <a:rPr lang="en-US" altLang="zh-CN" sz="1600" dirty="0">
                <a:solidFill>
                  <a:schemeClr val="bg1"/>
                </a:solidFill>
              </a:rPr>
              <a:t>SSID: </a:t>
            </a:r>
            <a:r>
              <a:rPr lang="en-US" altLang="zh-CN" sz="1600" dirty="0" err="1">
                <a:solidFill>
                  <a:schemeClr val="bg1"/>
                </a:solidFill>
              </a:rPr>
              <a:t>Myhome</a:t>
            </a:r>
            <a:endParaRPr lang="zh-CN" altLang="en-US" sz="1600" dirty="0">
              <a:solidFill>
                <a:schemeClr val="bg1"/>
              </a:solidFill>
            </a:endParaRPr>
          </a:p>
        </p:txBody>
      </p:sp>
      <p:sp>
        <p:nvSpPr>
          <p:cNvPr id="17" name="圆角矩形 16"/>
          <p:cNvSpPr/>
          <p:nvPr/>
        </p:nvSpPr>
        <p:spPr bwMode="auto">
          <a:xfrm>
            <a:off x="8976320" y="4901764"/>
            <a:ext cx="2303461" cy="491713"/>
          </a:xfrm>
          <a:prstGeom prst="round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r>
              <a:rPr lang="en-US" altLang="zh-CN" sz="1600" dirty="0">
                <a:solidFill>
                  <a:schemeClr val="bg1"/>
                </a:solidFill>
              </a:rPr>
              <a:t>SSID: </a:t>
            </a:r>
            <a:r>
              <a:rPr lang="en-US" altLang="zh-CN" sz="1600" dirty="0" err="1">
                <a:solidFill>
                  <a:schemeClr val="bg1"/>
                </a:solidFill>
              </a:rPr>
              <a:t>Myhome</a:t>
            </a:r>
            <a:endParaRPr lang="zh-CN" altLang="en-US" sz="1600" dirty="0">
              <a:solidFill>
                <a:schemeClr val="bg1"/>
              </a:solidFill>
            </a:endParaRPr>
          </a:p>
        </p:txBody>
      </p:sp>
      <p:sp>
        <p:nvSpPr>
          <p:cNvPr id="5" name="矩形 4"/>
          <p:cNvSpPr/>
          <p:nvPr/>
        </p:nvSpPr>
        <p:spPr>
          <a:xfrm>
            <a:off x="7958734" y="3151376"/>
            <a:ext cx="1826141" cy="235898"/>
          </a:xfrm>
          <a:prstGeom prst="rect">
            <a:avLst/>
          </a:prstGeom>
        </p:spPr>
        <p:txBody>
          <a:bodyPr wrap="none">
            <a:spAutoFit/>
          </a:bodyPr>
          <a:lstStyle/>
          <a:p>
            <a:r>
              <a:rPr lang="en-US" altLang="zh-CN" sz="933" dirty="0">
                <a:solidFill>
                  <a:schemeClr val="bg1"/>
                </a:solidFill>
                <a:ea typeface="微软雅黑" panose="020B0503020204020204" pitchFamily="34" charset="-122"/>
                <a:sym typeface="Arial" panose="020B0604020202020204" pitchFamily="34" charset="0"/>
              </a:rPr>
              <a:t>(802.11v, switching time&lt; 100ms)</a:t>
            </a:r>
            <a:endParaRPr lang="zh-CN" altLang="en-US" sz="2667" dirty="0">
              <a:solidFill>
                <a:schemeClr val="bg1"/>
              </a:solidFill>
            </a:endParaRPr>
          </a:p>
        </p:txBody>
      </p:sp>
      <p:sp>
        <p:nvSpPr>
          <p:cNvPr id="13" name="矩形 12"/>
          <p:cNvSpPr/>
          <p:nvPr/>
        </p:nvSpPr>
        <p:spPr bwMode="auto">
          <a:xfrm>
            <a:off x="-144694" y="-171400"/>
            <a:ext cx="12432704" cy="7200800"/>
          </a:xfrm>
          <a:prstGeom prst="rect">
            <a:avLst/>
          </a:prstGeom>
          <a:gradFill flip="none" rotWithShape="1">
            <a:gsLst>
              <a:gs pos="0">
                <a:schemeClr val="bg1">
                  <a:alpha val="0"/>
                </a:schemeClr>
              </a:gs>
              <a:gs pos="100000">
                <a:schemeClr val="bg1"/>
              </a:gs>
              <a:gs pos="89000">
                <a:schemeClr val="bg1">
                  <a:alpha val="5000"/>
                </a:schemeClr>
              </a:gs>
            </a:gsLst>
            <a:path path="rect">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6773"/>
            <a:endParaRPr lang="zh-CN" altLang="en-US" sz="2100"/>
          </a:p>
        </p:txBody>
      </p:sp>
    </p:spTree>
    <p:extLst>
      <p:ext uri="{BB962C8B-B14F-4D97-AF65-F5344CB8AC3E}">
        <p14:creationId xmlns:p14="http://schemas.microsoft.com/office/powerpoint/2010/main" val="13023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898</Words>
  <Application>Microsoft Office PowerPoint</Application>
  <PresentationFormat>宽屏</PresentationFormat>
  <Paragraphs>145</Paragraphs>
  <Slides>16</Slides>
  <Notes>7</Notes>
  <HiddenSlides>0</HiddenSlides>
  <MMClips>1</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16</vt:i4>
      </vt:variant>
    </vt:vector>
  </HeadingPairs>
  <TitlesOfParts>
    <vt:vector size="27" baseType="lpstr">
      <vt:lpstr>Arial Unicode MS</vt:lpstr>
      <vt:lpstr>Gill Sans</vt:lpstr>
      <vt:lpstr>Helvetica Neue Bold Condensed</vt:lpstr>
      <vt:lpstr>宋体</vt:lpstr>
      <vt:lpstr>微软雅黑</vt:lpstr>
      <vt:lpstr>Arial</vt:lpstr>
      <vt:lpstr>Calibri</vt:lpstr>
      <vt:lpstr>Calibri Light</vt:lpstr>
      <vt:lpstr>Office 主题</vt:lpstr>
      <vt:lpstr>自定义设计方案</vt:lpstr>
      <vt:lpstr>1_自定义设计方案</vt:lpstr>
      <vt:lpstr>HUAWEI WiFi AX3 Briefing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Easy to build, easy to use</vt:lpstr>
      <vt:lpstr>PowerPoint 演示文稿</vt:lpstr>
      <vt:lpstr>PowerPoint 演示文稿</vt:lpstr>
      <vt:lpstr>PowerPoint 演示文稿</vt:lpstr>
      <vt:lpstr>PowerPoint 演示文稿</vt:lpstr>
      <vt:lpstr>PowerPoint 演示文稿</vt:lpstr>
      <vt:lpstr>Strict quality testing , more stable network</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YUAN HAOWEN</dc:creator>
  <cp:lastModifiedBy>Liuwenyuan (Ole, GTM)</cp:lastModifiedBy>
  <cp:revision>80</cp:revision>
  <dcterms:created xsi:type="dcterms:W3CDTF">2021-06-09T12:37:47Z</dcterms:created>
  <dcterms:modified xsi:type="dcterms:W3CDTF">2022-05-07T08:25:04Z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(3)TWJHxXAOLExGcy8bIzGmzM9fS+YkEWVt4sqqP40/aR2IX52rtw23tiYsriUCt68l1xejlx2f
uqiZJ3WWeT1/QGF0+MtUkqetgm4PcC/NptAP8cwElOyxrMCEd6F5v61H1l2hDMjI76rXf7+P
jHCvyFJesdz/JvqAqsVm69B21BUK7sr6nmc8Iz5GlX01dsTI9yF6QI8igfOQPIiSa4i7hxaa
kk2UUXURYrTr5MRFGJ</vt:lpwstr>
  </property>
  <property fmtid="{D5CDD505-2E9C-101B-9397-08002B2CF9AE}" pid="3" name="_2015_ms_pID_7253431">
    <vt:lpwstr>Yb/ck9pAdnsZgrliw3izGxqXMVFsandVUHrz52b+elYqRUFkKsCao7
0QRHq0TMLmT5I26tfbzJYH+TLIPFRjq7NrDxRcx7mUytiGLgCihePuRCJtogKMLBUQNZcHqK
pC0Z9MBdIN43Cs6mYU8sd5Ar5gDbtXJondlXUln7CZ3FZPZFzd0ZOuLZnBUvhoRMu5Ov+UCf
HHI1Pd6SXgqjdFFAE9pla6D0U0+5B2Alporj</vt:lpwstr>
  </property>
  <property fmtid="{D5CDD505-2E9C-101B-9397-08002B2CF9AE}" pid="4" name="_2015_ms_pID_7253432">
    <vt:lpwstr>2FH2dd+++QL0zbfI/IFh2bM=</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1645665992</vt:lpwstr>
  </property>
</Properties>
</file>