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2" r:id="rId2"/>
    <p:sldId id="293" r:id="rId3"/>
    <p:sldId id="294" r:id="rId4"/>
  </p:sldIdLst>
  <p:sldSz cx="9144000" cy="5143500" type="screen16x9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alAccount" initials="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61C"/>
    <a:srgbClr val="0000FF"/>
    <a:srgbClr val="008977"/>
    <a:srgbClr val="D0D0D0"/>
    <a:srgbClr val="1BBBE1"/>
    <a:srgbClr val="1B84A5"/>
    <a:srgbClr val="20A9DC"/>
    <a:srgbClr val="EFDC9C"/>
    <a:srgbClr val="D5FBF8"/>
    <a:srgbClr val="009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470" autoAdjust="0"/>
  </p:normalViewPr>
  <p:slideViewPr>
    <p:cSldViewPr>
      <p:cViewPr varScale="1">
        <p:scale>
          <a:sx n="142" d="100"/>
          <a:sy n="142" d="100"/>
        </p:scale>
        <p:origin x="108" y="120"/>
      </p:cViewPr>
      <p:guideLst>
        <p:guide orient="horz" pos="3162"/>
        <p:guide pos="32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80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89E4F-B590-4150-B8E6-7153003AB6B1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19EE4-165A-4A5E-A2CF-358B44BBB2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1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8FB7D-95C8-4E36-BE19-96E7B1EE029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BEA91-0255-4BD4-91EA-AEB49D311C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61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C4DC-F510-4D23-9171-86DF4C2969DC}" type="slidenum">
              <a:rPr lang="zh-CN" altLang="en-US" smtClean="0">
                <a:latin typeface="Arial" panose="020B0604020202020204" pitchFamily="34" charset="0"/>
              </a:rPr>
              <a:pPr/>
              <a:t>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6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C4DC-F510-4D23-9171-86DF4C2969D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C4DC-F510-4D23-9171-86DF4C2969D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91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2286"/>
            <a:ext cx="9131808" cy="513892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42" y="205977"/>
            <a:ext cx="587405" cy="581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Arial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接连接符 44"/>
          <p:cNvCxnSpPr/>
          <p:nvPr/>
        </p:nvCxnSpPr>
        <p:spPr>
          <a:xfrm>
            <a:off x="1924388" y="1420001"/>
            <a:ext cx="3657" cy="23633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318347" y="1420001"/>
            <a:ext cx="0" cy="23633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5546288" y="1502247"/>
            <a:ext cx="0" cy="344576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8928506" y="1491630"/>
            <a:ext cx="0" cy="345638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5664820" y="5053051"/>
            <a:ext cx="308364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 bwMode="auto">
          <a:xfrm rot="2700000">
            <a:off x="8901506" y="5026051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3" name="矩形 82"/>
          <p:cNvSpPr/>
          <p:nvPr/>
        </p:nvSpPr>
        <p:spPr bwMode="auto">
          <a:xfrm rot="2700000">
            <a:off x="5519288" y="5026051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12" name="直接箭头连接符 111"/>
          <p:cNvCxnSpPr/>
          <p:nvPr/>
        </p:nvCxnSpPr>
        <p:spPr bwMode="auto">
          <a:xfrm>
            <a:off x="2323057" y="2146881"/>
            <a:ext cx="1404000" cy="0"/>
          </a:xfrm>
          <a:prstGeom prst="straightConnector1">
            <a:avLst/>
          </a:prstGeom>
          <a:ln w="38100">
            <a:solidFill>
              <a:srgbClr val="CCCC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83"/>
          <p:cNvSpPr txBox="1">
            <a:spLocks noChangeArrowheads="1"/>
          </p:cNvSpPr>
          <p:nvPr/>
        </p:nvSpPr>
        <p:spPr bwMode="auto">
          <a:xfrm>
            <a:off x="4014986" y="1856568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</a:pPr>
            <a:r>
              <a:rPr lang="en-US" sz="9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 OTU4/OTUC2            </a:t>
            </a:r>
          </a:p>
        </p:txBody>
      </p:sp>
      <p:cxnSp>
        <p:nvCxnSpPr>
          <p:cNvPr id="114" name="直接箭头连接符 113"/>
          <p:cNvCxnSpPr/>
          <p:nvPr/>
        </p:nvCxnSpPr>
        <p:spPr bwMode="auto">
          <a:xfrm>
            <a:off x="4015058" y="2159408"/>
            <a:ext cx="900000" cy="0"/>
          </a:xfrm>
          <a:prstGeom prst="straightConnector1">
            <a:avLst/>
          </a:prstGeom>
          <a:ln w="38100">
            <a:solidFill>
              <a:srgbClr val="CCCC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圆角矩形 116"/>
          <p:cNvSpPr/>
          <p:nvPr/>
        </p:nvSpPr>
        <p:spPr bwMode="auto">
          <a:xfrm>
            <a:off x="3749375" y="1727360"/>
            <a:ext cx="251261" cy="792088"/>
          </a:xfrm>
          <a:prstGeom prst="roundRect">
            <a:avLst/>
          </a:prstGeom>
          <a:noFill/>
          <a:ln>
            <a:solidFill>
              <a:srgbClr val="37C7A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20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19" name="圆角矩形 118"/>
          <p:cNvSpPr/>
          <p:nvPr/>
        </p:nvSpPr>
        <p:spPr bwMode="auto">
          <a:xfrm>
            <a:off x="4930649" y="1727360"/>
            <a:ext cx="251261" cy="792088"/>
          </a:xfrm>
          <a:prstGeom prst="roundRect">
            <a:avLst/>
          </a:prstGeom>
          <a:noFill/>
          <a:ln w="28575">
            <a:solidFill>
              <a:srgbClr val="CCCCCC"/>
            </a:solidFill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20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22152"/>
              </p:ext>
            </p:extLst>
          </p:nvPr>
        </p:nvGraphicFramePr>
        <p:xfrm>
          <a:off x="5622712" y="1469396"/>
          <a:ext cx="3229370" cy="34765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tableStyleId>{073A0DAA-6AF3-43AB-8588-CEC1D06C72B9}</a:tableStyleId>
              </a:tblPr>
              <a:tblGrid>
                <a:gridCol w="925114"/>
                <a:gridCol w="2304256"/>
              </a:tblGrid>
              <a:tr h="224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Function and Feature</a:t>
                      </a: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Description (Line Mode)</a:t>
                      </a: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93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ALS</a:t>
                      </a:r>
                    </a:p>
                  </a:txBody>
                  <a:tcPr marL="84406" marR="84406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 on the client side</a:t>
                      </a:r>
                    </a:p>
                  </a:txBody>
                  <a:tcPr marL="84406" marR="84406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Tunable wavelength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Supports tunable wavelengths in the range of 96 wavelengths with 50 GHz spacing in the extended C band.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PRBS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ESC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LPT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2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Error correction coding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Client side: RS-FEC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(100GE</a:t>
                      </a:r>
                      <a:r>
                        <a:rPr lang="en-US" sz="7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access)</a:t>
                      </a:r>
                      <a:endParaRPr 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WDM side: SDFEC2 (100G_QPSK, 100G_DQPSK, or 200G_e16QAM)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              SDFEC (200G_16QAM or 200G_16QAM-H)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2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Latency measurement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MAC</a:t>
                      </a:r>
                      <a:r>
                        <a:rPr lang="en-US" sz="7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 </a:t>
                      </a:r>
                      <a:r>
                        <a:rPr lang="en-US" sz="7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Test </a:t>
                      </a:r>
                      <a:r>
                        <a:rPr lang="en-US" sz="7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frame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 when the client-side service type </a:t>
                      </a:r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is </a:t>
                      </a:r>
                      <a:r>
                        <a:rPr lang="en-US" sz="7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GE/10GE LAN/25GE/40GE/100GE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.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Protection scheme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Optical line 1+1/Extended intra-board 1+1/Client 1+1 protection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Loopback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Service encryption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itchFamily="34" charset="0"/>
                        </a:rPr>
                        <a:t>Supported</a:t>
                      </a:r>
                    </a:p>
                  </a:txBody>
                  <a:tcPr marL="84406" marR="84406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5" name="TextBox 89"/>
          <p:cNvSpPr txBox="1">
            <a:spLocks noChangeArrowheads="1"/>
          </p:cNvSpPr>
          <p:nvPr/>
        </p:nvSpPr>
        <p:spPr bwMode="auto">
          <a:xfrm>
            <a:off x="3748440" y="1681404"/>
            <a:ext cx="2665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990000"/>
              </a:buClr>
            </a:pPr>
            <a:r>
              <a:rPr lang="en-US" sz="1000">
                <a:latin typeface="Arial" pitchFamily="34" charset="0"/>
                <a:ea typeface="微软雅黑" pitchFamily="34" charset="-122"/>
                <a:cs typeface="Arial" pitchFamily="34" charset="0"/>
              </a:rPr>
              <a:t>MD02</a:t>
            </a:r>
          </a:p>
          <a:p>
            <a:pPr algn="ctr">
              <a:buClr>
                <a:srgbClr val="990000"/>
              </a:buClr>
            </a:pPr>
            <a:r>
              <a:rPr lang="en-US" sz="100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sp>
        <p:nvSpPr>
          <p:cNvPr id="50" name="e821caf5-b543-49f8-8e8a-a56057f4b6a5"/>
          <p:cNvSpPr txBox="1">
            <a:spLocks noChangeArrowheads="1"/>
          </p:cNvSpPr>
          <p:nvPr/>
        </p:nvSpPr>
        <p:spPr bwMode="auto">
          <a:xfrm>
            <a:off x="4881518" y="1667850"/>
            <a:ext cx="338554" cy="9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wrap="square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MUX/DMUX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10984" y="1667850"/>
            <a:ext cx="300403" cy="901990"/>
            <a:chOff x="1979391" y="1957792"/>
            <a:chExt cx="300403" cy="901990"/>
          </a:xfrm>
        </p:grpSpPr>
        <p:sp>
          <p:nvSpPr>
            <p:cNvPr id="115" name="圆角矩形 114"/>
            <p:cNvSpPr/>
            <p:nvPr/>
          </p:nvSpPr>
          <p:spPr bwMode="auto">
            <a:xfrm>
              <a:off x="2021959" y="2008806"/>
              <a:ext cx="251261" cy="792088"/>
            </a:xfrm>
            <a:prstGeom prst="roundRect">
              <a:avLst/>
            </a:prstGeom>
            <a:noFill/>
            <a:ln w="28575">
              <a:solidFill>
                <a:srgbClr val="CCCCCC"/>
              </a:solidFill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zh-CN" altLang="en-US" sz="1200">
                <a:latin typeface="Arial" panose="020B0604020202020204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51" name="9d5baa54-4062-49c1-a776-dc0c371b6817"/>
            <p:cNvSpPr txBox="1">
              <a:spLocks noChangeArrowheads="1"/>
            </p:cNvSpPr>
            <p:nvPr/>
          </p:nvSpPr>
          <p:spPr bwMode="auto">
            <a:xfrm>
              <a:off x="1979391" y="1957792"/>
              <a:ext cx="300403" cy="901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>
              <a:spAutoFit/>
            </a:bodyPr>
            <a:lstStyle/>
            <a:p>
              <a:pPr algn="ctr">
                <a:lnSpc>
                  <a:spcPts val="852"/>
                </a:lnSpc>
                <a:buClr>
                  <a:srgbClr val="990000"/>
                </a:buClr>
                <a:defRPr/>
              </a:pPr>
              <a:r>
                <a:rPr lang="en-US" sz="1000" dirty="0">
                  <a:latin typeface="Arial" panose="020B0604020202020204" pitchFamily="34" charset="0"/>
                  <a:ea typeface="微软雅黑" pitchFamily="34" charset="-122"/>
                  <a:cs typeface="Arial" pitchFamily="34" charset="0"/>
                </a:rPr>
                <a:t>Client device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1973970" y="1171867"/>
            <a:ext cx="826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Service</a:t>
            </a:r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2771800" y="1325755"/>
            <a:ext cx="244827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rot="480000">
            <a:off x="2745496" y="1273415"/>
            <a:ext cx="36635" cy="72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1924388" y="1289755"/>
            <a:ext cx="0" cy="72000"/>
          </a:xfrm>
          <a:prstGeom prst="line">
            <a:avLst/>
          </a:prstGeom>
          <a:ln w="28575">
            <a:solidFill>
              <a:srgbClr val="FD7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 bwMode="auto">
          <a:xfrm rot="2700000">
            <a:off x="5291347" y="1298755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5535400" y="1171867"/>
            <a:ext cx="966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Function</a:t>
            </a:r>
          </a:p>
        </p:txBody>
      </p:sp>
      <p:cxnSp>
        <p:nvCxnSpPr>
          <p:cNvPr id="82" name="直接连接符 81"/>
          <p:cNvCxnSpPr/>
          <p:nvPr/>
        </p:nvCxnSpPr>
        <p:spPr>
          <a:xfrm flipH="1">
            <a:off x="6516216" y="1325755"/>
            <a:ext cx="22527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rot="480000">
            <a:off x="6491788" y="1277805"/>
            <a:ext cx="36635" cy="72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5546288" y="1289755"/>
            <a:ext cx="0" cy="72000"/>
          </a:xfrm>
          <a:prstGeom prst="line">
            <a:avLst/>
          </a:prstGeom>
          <a:ln w="28575">
            <a:solidFill>
              <a:srgbClr val="FD7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6"/>
          <p:cNvSpPr/>
          <p:nvPr/>
        </p:nvSpPr>
        <p:spPr bwMode="auto">
          <a:xfrm rot="2700000">
            <a:off x="8901506" y="1298755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6588224" y="-308570"/>
            <a:ext cx="315565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 bwMode="auto">
          <a:xfrm rot="2700000">
            <a:off x="5298904" y="387471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22" name="矩形 121"/>
          <p:cNvSpPr/>
          <p:nvPr/>
        </p:nvSpPr>
        <p:spPr bwMode="auto">
          <a:xfrm rot="2700000">
            <a:off x="1904945" y="387471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41" name="直接连接符 140"/>
          <p:cNvCxnSpPr/>
          <p:nvPr/>
        </p:nvCxnSpPr>
        <p:spPr>
          <a:xfrm>
            <a:off x="2051720" y="3901718"/>
            <a:ext cx="308364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1967012" y="2643758"/>
            <a:ext cx="33123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3170026" y="1412371"/>
            <a:ext cx="10801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Line mode</a:t>
            </a:r>
          </a:p>
        </p:txBody>
      </p:sp>
      <p:cxnSp>
        <p:nvCxnSpPr>
          <p:cNvPr id="59" name="直接箭头连接符 58"/>
          <p:cNvCxnSpPr>
            <a:stCxn id="65" idx="1"/>
          </p:cNvCxnSpPr>
          <p:nvPr/>
        </p:nvCxnSpPr>
        <p:spPr bwMode="auto">
          <a:xfrm flipH="1" flipV="1">
            <a:off x="2411760" y="3386109"/>
            <a:ext cx="1145339" cy="1235"/>
          </a:xfrm>
          <a:prstGeom prst="straightConnector1">
            <a:avLst/>
          </a:prstGeom>
          <a:ln w="38100">
            <a:solidFill>
              <a:srgbClr val="CCCC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83"/>
          <p:cNvSpPr txBox="1">
            <a:spLocks noChangeArrowheads="1"/>
          </p:cNvSpPr>
          <p:nvPr/>
        </p:nvSpPr>
        <p:spPr bwMode="auto">
          <a:xfrm>
            <a:off x="3845570" y="3120508"/>
            <a:ext cx="10081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</a:pPr>
            <a:r>
              <a:rPr lang="en-US" sz="9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 OTU4/OTUC2            </a:t>
            </a:r>
          </a:p>
        </p:txBody>
      </p:sp>
      <p:sp>
        <p:nvSpPr>
          <p:cNvPr id="64" name="圆角矩形 63"/>
          <p:cNvSpPr/>
          <p:nvPr/>
        </p:nvSpPr>
        <p:spPr bwMode="auto">
          <a:xfrm>
            <a:off x="2159625" y="2991300"/>
            <a:ext cx="251261" cy="792088"/>
          </a:xfrm>
          <a:prstGeom prst="roundRect">
            <a:avLst/>
          </a:prstGeom>
          <a:noFill/>
          <a:ln w="28575">
            <a:solidFill>
              <a:srgbClr val="CCCCCC"/>
            </a:solidFill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20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5" name="圆角矩形 64"/>
          <p:cNvSpPr/>
          <p:nvPr/>
        </p:nvSpPr>
        <p:spPr bwMode="auto">
          <a:xfrm>
            <a:off x="3557099" y="2991300"/>
            <a:ext cx="251261" cy="792088"/>
          </a:xfrm>
          <a:prstGeom prst="roundRect">
            <a:avLst/>
          </a:prstGeom>
          <a:noFill/>
          <a:ln>
            <a:solidFill>
              <a:srgbClr val="37C7A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20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圆角矩形 65"/>
          <p:cNvSpPr/>
          <p:nvPr/>
        </p:nvSpPr>
        <p:spPr bwMode="auto">
          <a:xfrm>
            <a:off x="4839591" y="2991300"/>
            <a:ext cx="251261" cy="792088"/>
          </a:xfrm>
          <a:prstGeom prst="roundRect">
            <a:avLst/>
          </a:prstGeom>
          <a:noFill/>
          <a:ln w="28575">
            <a:solidFill>
              <a:srgbClr val="CCCCCC"/>
            </a:solidFill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20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89"/>
          <p:cNvSpPr txBox="1">
            <a:spLocks noChangeArrowheads="1"/>
          </p:cNvSpPr>
          <p:nvPr/>
        </p:nvSpPr>
        <p:spPr bwMode="auto">
          <a:xfrm>
            <a:off x="3556164" y="2982574"/>
            <a:ext cx="2665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990000"/>
              </a:buClr>
            </a:pPr>
            <a:r>
              <a:rPr lang="en-US" sz="1000">
                <a:latin typeface="Arial" pitchFamily="34" charset="0"/>
                <a:ea typeface="微软雅黑" pitchFamily="34" charset="-122"/>
                <a:cs typeface="Arial" pitchFamily="34" charset="0"/>
              </a:rPr>
              <a:t>MD02</a:t>
            </a:r>
          </a:p>
          <a:p>
            <a:pPr algn="ctr">
              <a:buClr>
                <a:srgbClr val="990000"/>
              </a:buClr>
            </a:pPr>
            <a:r>
              <a:rPr lang="en-US" sz="100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sp>
        <p:nvSpPr>
          <p:cNvPr id="70" name="e821caf5-b543-49f8-8e8a-a56057f4b6a5"/>
          <p:cNvSpPr txBox="1">
            <a:spLocks noChangeArrowheads="1"/>
          </p:cNvSpPr>
          <p:nvPr/>
        </p:nvSpPr>
        <p:spPr bwMode="auto">
          <a:xfrm>
            <a:off x="4790460" y="2931790"/>
            <a:ext cx="338554" cy="9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wrap="square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MUX</a:t>
            </a:r>
          </a:p>
        </p:txBody>
      </p:sp>
      <p:sp>
        <p:nvSpPr>
          <p:cNvPr id="71" name="9d5baa54-4062-49c1-a776-dc0c371b6817"/>
          <p:cNvSpPr txBox="1">
            <a:spLocks noChangeArrowheads="1"/>
          </p:cNvSpPr>
          <p:nvPr/>
        </p:nvSpPr>
        <p:spPr bwMode="auto">
          <a:xfrm>
            <a:off x="2117378" y="2940286"/>
            <a:ext cx="300082" cy="90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wrap="square">
            <a:spAutoFit/>
          </a:bodyPr>
          <a:lstStyle/>
          <a:p>
            <a:pPr algn="ctr">
              <a:lnSpc>
                <a:spcPts val="852"/>
              </a:lnSpc>
              <a:buClr>
                <a:srgbClr val="990000"/>
              </a:buClr>
              <a:defRPr/>
            </a:pPr>
            <a:r>
              <a:rPr lang="en-US" sz="10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DMUX</a:t>
            </a:r>
          </a:p>
        </p:txBody>
      </p:sp>
      <p:sp>
        <p:nvSpPr>
          <p:cNvPr id="72" name="矩形 71"/>
          <p:cNvSpPr/>
          <p:nvPr/>
        </p:nvSpPr>
        <p:spPr>
          <a:xfrm>
            <a:off x="2549426" y="3109460"/>
            <a:ext cx="9424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OTU4/OTUC2</a:t>
            </a:r>
          </a:p>
        </p:txBody>
      </p:sp>
      <p:sp>
        <p:nvSpPr>
          <p:cNvPr id="73" name="矩形 72"/>
          <p:cNvSpPr/>
          <p:nvPr/>
        </p:nvSpPr>
        <p:spPr>
          <a:xfrm>
            <a:off x="2786963" y="2730932"/>
            <a:ext cx="15741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Regeneration mode</a:t>
            </a:r>
          </a:p>
        </p:txBody>
      </p:sp>
      <p:cxnSp>
        <p:nvCxnSpPr>
          <p:cNvPr id="93" name="直接箭头连接符 92"/>
          <p:cNvCxnSpPr>
            <a:stCxn id="66" idx="1"/>
          </p:cNvCxnSpPr>
          <p:nvPr/>
        </p:nvCxnSpPr>
        <p:spPr bwMode="auto">
          <a:xfrm flipH="1" flipV="1">
            <a:off x="3820390" y="3386110"/>
            <a:ext cx="1019201" cy="1234"/>
          </a:xfrm>
          <a:prstGeom prst="straightConnector1">
            <a:avLst/>
          </a:prstGeom>
          <a:ln w="38100">
            <a:solidFill>
              <a:srgbClr val="CCCC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2302428" y="1626780"/>
            <a:ext cx="1553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GE/10GE/25GE/40GE/100GE/FC100/FC200CFC400FC800</a:t>
            </a:r>
            <a:r>
              <a: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</a:p>
          <a:p>
            <a:r>
              <a: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FC1200/FC1600/3200/OTU2/</a:t>
            </a:r>
          </a:p>
          <a:p>
            <a:r>
              <a: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STM-64/OTU2E/OTU4/10GWAN</a:t>
            </a:r>
          </a:p>
        </p:txBody>
      </p:sp>
      <p:graphicFrame>
        <p:nvGraphicFramePr>
          <p:cNvPr id="55" name="表格 54"/>
          <p:cNvGraphicFramePr>
            <a:graphicFrameLocks noGrp="1"/>
          </p:cNvGraphicFramePr>
          <p:nvPr>
            <p:extLst/>
          </p:nvPr>
        </p:nvGraphicFramePr>
        <p:xfrm>
          <a:off x="2010984" y="4425563"/>
          <a:ext cx="3204728" cy="4747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544792"/>
                <a:gridCol w="576064"/>
                <a:gridCol w="1008112"/>
                <a:gridCol w="1075760"/>
              </a:tblGrid>
              <a:tr h="2169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lt1"/>
                          </a:solidFill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Board </a:t>
                      </a: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lt1"/>
                          </a:solidFill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Weight</a:t>
                      </a: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Typical Power Consumption</a:t>
                      </a: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Maximum Power Consumption</a:t>
                      </a: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977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itchFamily="34" charset="-122"/>
                          <a:cs typeface="Arial" pitchFamily="34" charset="0"/>
                        </a:rPr>
                        <a:t>MD02A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itchFamily="34" charset="-122"/>
                          <a:cs typeface="Arial" pitchFamily="34" charset="0"/>
                        </a:rPr>
                        <a:t>2.5 kg </a:t>
                      </a: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itchFamily="34" charset="-122"/>
                          <a:cs typeface="Arial" pitchFamily="34" charset="0"/>
                        </a:rPr>
                        <a:t>214 W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itchFamily="34" charset="-122"/>
                          <a:cs typeface="Arial" pitchFamily="34" charset="0"/>
                        </a:rPr>
                        <a:t>242 W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51104" marR="51104" marT="25552" marB="255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" name="矩形 57"/>
          <p:cNvSpPr/>
          <p:nvPr/>
        </p:nvSpPr>
        <p:spPr>
          <a:xfrm>
            <a:off x="1963298" y="4108191"/>
            <a:ext cx="1816614" cy="211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93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Mechanical Specifications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1941528" y="4177218"/>
            <a:ext cx="0" cy="72000"/>
          </a:xfrm>
          <a:prstGeom prst="line">
            <a:avLst/>
          </a:prstGeom>
          <a:ln w="28575">
            <a:solidFill>
              <a:srgbClr val="FD7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 flipV="1">
            <a:off x="3748440" y="4249218"/>
            <a:ext cx="1467274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rot="480000">
            <a:off x="3712736" y="4177218"/>
            <a:ext cx="36635" cy="72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 bwMode="auto">
          <a:xfrm rot="2700000">
            <a:off x="5298904" y="4216066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85" name="直接连接符 84"/>
          <p:cNvCxnSpPr/>
          <p:nvPr/>
        </p:nvCxnSpPr>
        <p:spPr>
          <a:xfrm>
            <a:off x="5318347" y="4319211"/>
            <a:ext cx="3856" cy="73463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H="1">
            <a:off x="1930050" y="4324215"/>
            <a:ext cx="4510" cy="65762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2051720" y="5053846"/>
            <a:ext cx="30919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 bwMode="auto">
          <a:xfrm rot="2700000">
            <a:off x="1914528" y="5026846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91" name="矩形 90"/>
          <p:cNvSpPr/>
          <p:nvPr/>
        </p:nvSpPr>
        <p:spPr bwMode="auto">
          <a:xfrm rot="2700000">
            <a:off x="5294544" y="5026846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123728" y="339502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is a dual-channel 100G/200G programmable optical transponder unit (OTU) board that implements conversion between Any 8G to 100G services and OTU4/OTUC2 signals.</a:t>
            </a:r>
          </a:p>
        </p:txBody>
      </p:sp>
      <p:sp>
        <p:nvSpPr>
          <p:cNvPr id="96" name="TextBox 77"/>
          <p:cNvSpPr txBox="1"/>
          <p:nvPr/>
        </p:nvSpPr>
        <p:spPr>
          <a:xfrm>
            <a:off x="183066" y="195486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97" name="矩形 62"/>
          <p:cNvSpPr>
            <a:spLocks noChangeArrowheads="1"/>
          </p:cNvSpPr>
          <p:nvPr/>
        </p:nvSpPr>
        <p:spPr bwMode="auto">
          <a:xfrm>
            <a:off x="151907" y="513550"/>
            <a:ext cx="21306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Start version: V100R019C10</a:t>
            </a:r>
          </a:p>
        </p:txBody>
      </p:sp>
      <p:pic>
        <p:nvPicPr>
          <p:cNvPr id="98" name="图片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2771" y="2596314"/>
            <a:ext cx="3600000" cy="745685"/>
          </a:xfrm>
          <a:prstGeom prst="rect">
            <a:avLst/>
          </a:prstGeom>
        </p:spPr>
      </p:pic>
      <p:sp>
        <p:nvSpPr>
          <p:cNvPr id="99" name="文本框 98"/>
          <p:cNvSpPr txBox="1"/>
          <p:nvPr/>
        </p:nvSpPr>
        <p:spPr>
          <a:xfrm>
            <a:off x="357202" y="4803998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Width:5U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56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H="1">
            <a:off x="1842270" y="1532626"/>
            <a:ext cx="4904" cy="33433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8676456" y="1524725"/>
            <a:ext cx="0" cy="327927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1982336" y="5116970"/>
            <a:ext cx="655010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 bwMode="auto">
          <a:xfrm rot="2700000">
            <a:off x="1820174" y="495483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 rot="2700000">
            <a:off x="8615632" y="495483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58689"/>
              </p:ext>
            </p:extLst>
          </p:nvPr>
        </p:nvGraphicFramePr>
        <p:xfrm>
          <a:off x="2071920" y="1446518"/>
          <a:ext cx="2930518" cy="34903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tableStyleId>{073A0DAA-6AF3-43AB-8588-CEC1D06C72B9}</a:tableStyleId>
              </a:tblPr>
              <a:tblGrid>
                <a:gridCol w="2930518"/>
              </a:tblGrid>
              <a:tr h="194707">
                <a:tc>
                  <a:txBody>
                    <a:bodyPr/>
                    <a:lstStyle/>
                    <a:p>
                      <a:r>
                        <a:rPr lang="en-US" altLang="zh-CN" sz="800" b="1" dirty="0" smtClean="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Client Side</a:t>
                      </a:r>
                      <a:endParaRPr lang="en-US" altLang="zh-CN" sz="800" b="1" dirty="0"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QSFP-DD-100G(10x10G)-1310nm(LR10)-MPO-SMF-10km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QSFP28-100G(4x25G)-850nm(SR4)-MPO-MMF-0.1km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QSFP28-100G(4x25G/28G,Dualrate)-1295nm～1310nm(LR4)-SMF-10km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8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QSFP28-100G(4x25G)-1271</a:t>
                      </a:r>
                      <a:r>
                        <a:rPr lang="zh-CN" alt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～</a:t>
                      </a:r>
                      <a:r>
                        <a:rPr lang="en-US" altLang="zh-CN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1331nm(CLR4)-SMF-2km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r>
                        <a:rPr lang="en-US" altLang="zh-CN" sz="700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NOTE</a:t>
                      </a:r>
                      <a:r>
                        <a:rPr lang="zh-CN" altLang="en-US" sz="700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  <a:r>
                        <a:rPr lang="en-US" altLang="zh-CN" sz="800" dirty="0" smtClean="0"/>
                        <a:t>When the DC908 uses this optical module, it supports only CWDM4 but not CLR4 specifications.</a:t>
                      </a:r>
                      <a:endParaRPr lang="en-US" altLang="zh-CN" sz="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QSFP+ -40G(4x10G)-850nm(SR4)-MPO-MMF-0.3km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QSFP+ -40G(4x10G)-1310nm(PSM4)-MPO-SMF-10km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QSFP+ -40G(4x10G)-1271nm～1331nm(CWDM,LR4)-SMF-10km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SFP+ -8.5G～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10.5G-850nm-MMF-0.3km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SFP+ -10G(with CDR)-1310nm-SMF-10km 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SFP+ -GE(LX)/10GE(LR/LW)-1310nm-SMF-10km 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SFP+ -10G(10GE,LR/LW)-1310nm-SMF-10km 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SFP+ -10G(with CDR)-1550nm-SMF-40km </a:t>
                      </a:r>
                      <a:endParaRPr lang="zh-CN" altLang="en-US" sz="7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SFP+ -10G-1550nm-SMF-40km </a:t>
                      </a:r>
                      <a:endParaRPr lang="zh-CN" altLang="en-US" sz="7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SFP+ -10G(10GE,ZR/ZW)-1550nm-SMF-80km </a:t>
                      </a:r>
                      <a:endParaRPr lang="zh-CN" altLang="en-US" sz="7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1870162" y="1341521"/>
            <a:ext cx="0" cy="72000"/>
          </a:xfrm>
          <a:prstGeom prst="line">
            <a:avLst/>
          </a:prstGeom>
          <a:ln w="28575">
            <a:solidFill>
              <a:srgbClr val="FD7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203848" y="1393858"/>
            <a:ext cx="5256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480000">
            <a:off x="3162381" y="1319659"/>
            <a:ext cx="36635" cy="72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 bwMode="auto">
          <a:xfrm rot="2700000">
            <a:off x="8649456" y="1378743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35696" y="1280610"/>
            <a:ext cx="1816614" cy="21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93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Optical Module</a:t>
            </a:r>
          </a:p>
        </p:txBody>
      </p:sp>
      <p:sp>
        <p:nvSpPr>
          <p:cNvPr id="18" name="矩形 17"/>
          <p:cNvSpPr/>
          <p:nvPr/>
        </p:nvSpPr>
        <p:spPr>
          <a:xfrm>
            <a:off x="2123728" y="339502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is a dual-channel 100G/200G programmable optical transponder unit (OTU) board that implements conversion between Any 8G to 100G services and OTU4/OTUC2 signals.</a:t>
            </a:r>
          </a:p>
        </p:txBody>
      </p:sp>
      <p:sp>
        <p:nvSpPr>
          <p:cNvPr id="19" name="TextBox 77"/>
          <p:cNvSpPr txBox="1"/>
          <p:nvPr/>
        </p:nvSpPr>
        <p:spPr>
          <a:xfrm>
            <a:off x="183066" y="195486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" name="矩形 62"/>
          <p:cNvSpPr>
            <a:spLocks noChangeArrowheads="1"/>
          </p:cNvSpPr>
          <p:nvPr/>
        </p:nvSpPr>
        <p:spPr bwMode="auto">
          <a:xfrm>
            <a:off x="151907" y="513550"/>
            <a:ext cx="21306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Start version: V100R019C10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2771" y="2596314"/>
            <a:ext cx="3600000" cy="745685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357202" y="4803998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Width:5U</a:t>
            </a:r>
            <a:endParaRPr lang="zh-CN" altLang="en-US" sz="1000" dirty="0"/>
          </a:p>
        </p:txBody>
      </p: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14116"/>
              </p:ext>
            </p:extLst>
          </p:nvPr>
        </p:nvGraphicFramePr>
        <p:xfrm>
          <a:off x="5267317" y="1494396"/>
          <a:ext cx="2977091" cy="34586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tableStyleId>{073A0DAA-6AF3-43AB-8588-CEC1D06C72B9}</a:tableStyleId>
              </a:tblPr>
              <a:tblGrid>
                <a:gridCol w="2977091"/>
              </a:tblGrid>
              <a:tr h="194707">
                <a:tc>
                  <a:txBody>
                    <a:bodyPr/>
                    <a:lstStyle/>
                    <a:p>
                      <a:r>
                        <a:rPr lang="en-US" altLang="zh-CN" sz="800" b="1" dirty="0" smtClean="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Client Side</a:t>
                      </a:r>
                      <a:endParaRPr lang="en-US" altLang="zh-CN" sz="800" b="1" dirty="0"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SFP+ -10G(with CDR)-1550nm-SMF-80km </a:t>
                      </a:r>
                      <a:endParaRPr lang="zh-CN" altLang="en-US" sz="7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SFP+ -14G-850nm-MMF-0.1km </a:t>
                      </a:r>
                      <a:endParaRPr lang="zh-CN" altLang="en-US" sz="7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SFP28-28.05G-1310nm-SMF-10km </a:t>
                      </a:r>
                      <a:endParaRPr lang="zh-CN" altLang="en-US" sz="7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867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SFP28-28.05G-850nm-MMF-0.1km</a:t>
                      </a:r>
                      <a:endParaRPr lang="zh-CN" altLang="en-US" sz="7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SFP28-25G-850nm-LC-MMF-0.1km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SFP28-25G-1310nm-10km-SM-I </a:t>
                      </a:r>
                      <a:endParaRPr lang="zh-CN" alt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eSFP-1.25G-1310nm-SMF-10km</a:t>
                      </a:r>
                      <a:endParaRPr 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8100" marR="38100" marT="38100" marB="381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1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eSFP-4.25G-1310nm-SMF-10km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Specifications</a:t>
                      </a:r>
                    </a:p>
                  </a:txBody>
                  <a:tcPr marL="38100" marR="38100"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eSFP-4.25G-850nm-MMF-0.3km Specifications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eSFP,850nm,2.125Gb/s(Multi rate) ,-9.5 to -2.5dBm,-17dBm,LC,MM,0.5km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eSFP,1310nm,1.25Gb/s,-9 to -3dBm,-20dBm,LC,Single Mode,10km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eSFP,1310nm,1.25Gb/s,-5 to 0dBm,-23dBm,LC,SM,40km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eSFP,1550nm,1.25Gb/s,-2 to 5dBm,-23dBm,LC,SM,80km-01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eSFP,Tx1490nm/Rx1310nm,1.25Gb/s,-9dBm,-3dBm,-19.5dBm,LC,SM,10km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8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连接符 53"/>
          <p:cNvCxnSpPr/>
          <p:nvPr/>
        </p:nvCxnSpPr>
        <p:spPr>
          <a:xfrm flipH="1">
            <a:off x="1842270" y="1532626"/>
            <a:ext cx="4904" cy="33433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8676456" y="1524725"/>
            <a:ext cx="0" cy="327927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1982336" y="5020022"/>
            <a:ext cx="655010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 bwMode="auto">
          <a:xfrm rot="2700000">
            <a:off x="1820174" y="495483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 rot="2700000">
            <a:off x="8615632" y="4954838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91491"/>
              </p:ext>
            </p:extLst>
          </p:nvPr>
        </p:nvGraphicFramePr>
        <p:xfrm>
          <a:off x="2071919" y="1480293"/>
          <a:ext cx="3364177" cy="12005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tableStyleId>{073A0DAA-6AF3-43AB-8588-CEC1D06C72B9}</a:tableStyleId>
              </a:tblPr>
              <a:tblGrid>
                <a:gridCol w="3364177"/>
              </a:tblGrid>
              <a:tr h="194707">
                <a:tc>
                  <a:txBody>
                    <a:bodyPr/>
                    <a:lstStyle/>
                    <a:p>
                      <a:r>
                        <a:rPr lang="en-US" altLang="zh-CN" sz="800" b="1" dirty="0" smtClean="0">
                          <a:latin typeface="Arial" pitchFamily="34" charset="0"/>
                          <a:ea typeface="微软雅黑" pitchFamily="34" charset="-122"/>
                          <a:cs typeface="Arial" pitchFamily="34" charset="0"/>
                        </a:rPr>
                        <a:t>Client Side</a:t>
                      </a:r>
                      <a:endParaRPr lang="en-US" altLang="zh-CN" sz="800" b="1" dirty="0">
                        <a:latin typeface="Arial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eSFP,Tx1310nm/Rx1490nm,1.25Gb/s,-9dBm,-3dBm,-19.5dBm,LC,SM,10km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eSFP,1310nm(</a:t>
                      </a:r>
                      <a:r>
                        <a:rPr lang="en-US" altLang="zh-CN" sz="800" dirty="0" err="1" smtClean="0"/>
                        <a:t>Tx</a:t>
                      </a:r>
                      <a:r>
                        <a:rPr lang="en-US" altLang="zh-CN" sz="800" dirty="0" smtClean="0"/>
                        <a:t>)/1480~1580nm(Rx),125M~1.25Gb/s,-2dBm,3dBm,-21dBm,LC,SM,40km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eSFP,1490nm(</a:t>
                      </a:r>
                      <a:r>
                        <a:rPr lang="en-US" altLang="zh-CN" sz="800" dirty="0" err="1" smtClean="0"/>
                        <a:t>Tx</a:t>
                      </a:r>
                      <a:r>
                        <a:rPr lang="en-US" altLang="zh-CN" sz="800" dirty="0" smtClean="0"/>
                        <a:t>)/1310nm(Rx),1.25Gb/s,-2dBm,3dBm,-23dBm,LC,SM,40km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1870162" y="1341521"/>
            <a:ext cx="0" cy="72000"/>
          </a:xfrm>
          <a:prstGeom prst="line">
            <a:avLst/>
          </a:prstGeom>
          <a:ln w="28575">
            <a:solidFill>
              <a:srgbClr val="FD7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203848" y="1393858"/>
            <a:ext cx="525658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480000">
            <a:off x="3162381" y="1319659"/>
            <a:ext cx="36635" cy="72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 bwMode="auto">
          <a:xfrm rot="2700000">
            <a:off x="8649456" y="1378743"/>
            <a:ext cx="54000" cy="54000"/>
          </a:xfrm>
          <a:prstGeom prst="rect">
            <a:avLst/>
          </a:prstGeom>
          <a:solidFill>
            <a:srgbClr val="FD761C"/>
          </a:solidFill>
          <a:ln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C9900"/>
              </a:buClr>
              <a:buFont typeface="Wingdings" pitchFamily="2" charset="2"/>
              <a:buChar char="n"/>
            </a:pPr>
            <a:endParaRPr lang="zh-CN" altLang="en-US" sz="10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26604"/>
              </p:ext>
            </p:extLst>
          </p:nvPr>
        </p:nvGraphicFramePr>
        <p:xfrm>
          <a:off x="5765376" y="1507107"/>
          <a:ext cx="2664296" cy="20907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tableStyleId>{073A0DAA-6AF3-43AB-8588-CEC1D06C72B9}</a:tableStyleId>
              </a:tblPr>
              <a:tblGrid>
                <a:gridCol w="2664296"/>
              </a:tblGrid>
              <a:tr h="237280">
                <a:tc>
                  <a:txBody>
                    <a:bodyPr/>
                    <a:lstStyle/>
                    <a:p>
                      <a:r>
                        <a:rPr lang="en-US" altLang="zh-CN" sz="800" b="1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微软雅黑" pitchFamily="34" charset="-122"/>
                          <a:cs typeface="Arial" pitchFamily="34" charset="0"/>
                        </a:rPr>
                        <a:t> WDM Side</a:t>
                      </a:r>
                      <a:endParaRPr lang="en-US" altLang="zh-CN" sz="800" b="1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微软雅黑" pitchFamily="34" charset="-122"/>
                        <a:cs typeface="Arial" pitchFamily="34" charset="0"/>
                      </a:endParaRPr>
                    </a:p>
                  </a:txBody>
                  <a:tcPr marL="61625" marR="61625" marT="30813" marB="3081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536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Extended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 band-Tunable wavelength-ePDM-200G e16QAM/100G QPSK/etc.(SDFEC2, 80km, A29)-CFP2</a:t>
                      </a:r>
                    </a:p>
                  </a:txBody>
                  <a:tcPr marL="38100" marR="38100" marT="38100" marB="381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3667">
                <a:tc>
                  <a:txBody>
                    <a:bodyPr/>
                    <a:lstStyle/>
                    <a:p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Extended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 band-Tunable wavelength-200G e16QAM/100G QPSK/etc.(Short Distance, High Optical Power, T27)-</a:t>
                      </a:r>
                      <a:r>
                        <a:rPr lang="en-US" sz="700" kern="1200" dirty="0" err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Unpluggable</a:t>
                      </a:r>
                      <a:endParaRPr 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8100" marR="38100"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667">
                <a:tc>
                  <a:txBody>
                    <a:bodyPr/>
                    <a:lstStyle/>
                    <a:p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Extended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 band-Tunable wavelength-200G e16QAM/100G QPSK/etc.(80km, High Optical Power, T29)-</a:t>
                      </a:r>
                      <a:r>
                        <a:rPr lang="en-US" sz="700" kern="1200" dirty="0" err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Unpluggable</a:t>
                      </a:r>
                      <a:endParaRPr 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8100" marR="38100" marT="38100" marB="381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3667">
                <a:tc>
                  <a:txBody>
                    <a:bodyPr/>
                    <a:lstStyle/>
                    <a:p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Super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 band-Tunable wavelength-200G e16QAM/100G QPSK/etc.(SDFEC2, 80km, U29)-</a:t>
                      </a:r>
                      <a:r>
                        <a:rPr lang="en-US" sz="700" kern="1200" dirty="0" err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Unpluggable</a:t>
                      </a:r>
                      <a:endParaRPr lang="en-US" sz="7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8100" marR="38100" marT="38100" marB="381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3667">
                <a:tc>
                  <a:txBody>
                    <a:bodyPr/>
                    <a:lstStyle/>
                    <a:p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200G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CFP2A29(80km,SDFEC2@200G e16QAM/100G QPSK/</a:t>
                      </a:r>
                      <a:r>
                        <a:rPr lang="en-US" sz="700" kern="1200" dirty="0" err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etc.,flex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rate, </a:t>
                      </a:r>
                      <a:r>
                        <a:rPr lang="en-US" sz="700" kern="1200" dirty="0" err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Coherent,Tunable,Super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C,-10dBm-4dBm,-18dBm,Flexgrid),high power</a:t>
                      </a:r>
                    </a:p>
                  </a:txBody>
                  <a:tcPr marL="38100" marR="38100" marT="38100" marB="381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1835696" y="1280610"/>
            <a:ext cx="1816614" cy="21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93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Optical Module</a:t>
            </a:r>
          </a:p>
        </p:txBody>
      </p:sp>
      <p:sp>
        <p:nvSpPr>
          <p:cNvPr id="18" name="矩形 17"/>
          <p:cNvSpPr/>
          <p:nvPr/>
        </p:nvSpPr>
        <p:spPr>
          <a:xfrm>
            <a:off x="2123728" y="339502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is a dual-channel 100G/200G programmable optical transponder unit (OTU) board that implements conversion between Any 8G to 100G services and OTU4/OTUC2 signals.</a:t>
            </a:r>
          </a:p>
        </p:txBody>
      </p:sp>
      <p:sp>
        <p:nvSpPr>
          <p:cNvPr id="19" name="TextBox 77"/>
          <p:cNvSpPr txBox="1"/>
          <p:nvPr/>
        </p:nvSpPr>
        <p:spPr>
          <a:xfrm>
            <a:off x="183066" y="195486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MD02A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" name="矩形 62"/>
          <p:cNvSpPr>
            <a:spLocks noChangeArrowheads="1"/>
          </p:cNvSpPr>
          <p:nvPr/>
        </p:nvSpPr>
        <p:spPr bwMode="auto">
          <a:xfrm>
            <a:off x="151907" y="513550"/>
            <a:ext cx="21306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Arial" panose="020B0604020202020204" pitchFamily="34" charset="0"/>
                <a:ea typeface="微软雅黑" pitchFamily="34" charset="-122"/>
                <a:cs typeface="Arial" pitchFamily="34" charset="0"/>
              </a:rPr>
              <a:t>Start version: V100R019C10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2771" y="2596314"/>
            <a:ext cx="3600000" cy="745685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357202" y="4803998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Width:5U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988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4ed2a2f90aef4669792d7e6949fa29af926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rgbClr val="37C7A5"/>
          </a:solidFill>
        </a:ln>
        <a:effectLst/>
        <a:extLst/>
      </a:spPr>
      <a:bodyPr anchor="ctr"/>
      <a:lstStyle>
        <a:defPPr algn="ctr">
          <a:buClr>
            <a:srgbClr val="CC9900"/>
          </a:buClr>
          <a:buFont typeface="Wingdings" pitchFamily="2" charset="2"/>
          <a:buChar char="n"/>
          <a:defRPr sz="1000" dirty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11442</TotalTime>
  <Words>538</Words>
  <Application>Microsoft Office PowerPoint</Application>
  <PresentationFormat>全屏显示(16:9)</PresentationFormat>
  <Paragraphs>115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HS</dc:creator>
  <cp:lastModifiedBy>Weijing (A)</cp:lastModifiedBy>
  <cp:revision>975</cp:revision>
  <dcterms:created xsi:type="dcterms:W3CDTF">2015-01-20T07:45:54Z</dcterms:created>
  <dcterms:modified xsi:type="dcterms:W3CDTF">2023-08-17T03:40:49Z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(3)V9cPgasqt/OXDUa5OZOPce4g68dIhs/00gludsfECphW794yRv/P0T6S+4GiHC2bMPmOEzDe
rxeou7/ztCFV4FF+9+/ERmqIiMP4CUjs857B+vtRMqpmqfpEdCc2jOt1DD9dIXmqKc7Sf442
iKVJfxae60D3AaUapPq3bUa2Icb+jXKWLnrqyJKryQSUjyjnEnT6lNzGj5r/BW+OFf9kn8Uv
QfzsSU1DfwQzNu9yZb</vt:lpwstr>
  </property>
  <property fmtid="{D5CDD505-2E9C-101B-9397-08002B2CF9AE}" pid="3" name="_new_ms_pID_725431">
    <vt:lpwstr>GJSvaA2Zti87LXrs8MVLRKdkKwLtT5nLQocC/8aqGZpeciJWV/hvQQ
LCJEyRYdJkSs4CgCLTtI6tfcpaaXMeiyb4HhHS9nh22ta9ayl3hi3dI6LHwvFDhvPHV8QwW6
u9pK0pSavQIrO7og+vG3iek2bwbqn3wn6K7QNWydMIUTfyKmnYMLBDB5A9qyyB/hbsrdGeku
veKKUglCaQlgfIKX/m4DfR8j86268yFmjU7v</vt:lpwstr>
  </property>
  <property fmtid="{D5CDD505-2E9C-101B-9397-08002B2CF9AE}" pid="4" name="_new_ms_pID_725432">
    <vt:lpwstr>Xvh5ro3HsUdez2u9SUNwn4Ee/0iRb68f4iyz
Hcy8vXX/PFfXLEkFUKpGV+vSFev0dd0/1t1u9IH/6n/UsY7a1Ls=</vt:lpwstr>
  </property>
  <property fmtid="{D5CDD505-2E9C-101B-9397-08002B2CF9AE}" pid="5" name="_2015_ms_pID_725343">
    <vt:lpwstr>(3)I84XEVq5vkHiogZ0Nfhsc35rN95Ek3QuWm5ju/HjCtKRadFxMLbzea3P8y1poqLUcgV6MZO6
QxEx/P+dLIaEednpd7lYILL+t4mm2zMyvs8wliX9iWk1Qmhwkxv73N59LPJdxUAcxWf0M4VO
lLd10RstU8AS45TermLsL+o1XbtmxgFuz6IWyAkGXVAY74ZFmqX/XQPyIm4LtcWLFovbGpyH
H9skYAhKTyuiYLcIND</vt:lpwstr>
  </property>
  <property fmtid="{D5CDD505-2E9C-101B-9397-08002B2CF9AE}" pid="6" name="_2015_ms_pID_7253431">
    <vt:lpwstr>HKu96bqMSSTcB/vDRbHdLfKMsx+Zt8VpxXGMpeDNoQ74FQPTIxZwkd
yWvv0vGTtnxwknkdYIDzjGsft9yYwr03GjGzflQVBgrl34nLKhpTiyrj9kTUn6EyIiNCJF7m
TqpWih2aehtIiXrTl/d33xujhspfgUZxsbZcm/2G05hPDEVdbZ9PqVU9iCo0QpFnlvi58ZjM
bElDE9AfWJ1iVvHVXZZNcYsz+1ICQs5DdTrV</vt:lpwstr>
  </property>
  <property fmtid="{D5CDD505-2E9C-101B-9397-08002B2CF9AE}" pid="7" name="_2015_ms_pID_7253432">
    <vt:lpwstr>935A9MW0cIzW94yiMxUo4Z9c5swCiRs3XhVc
CSwJGM4TVdZAk7LTKNl8Ixl3q3mnVcQo3Hv2BebBb9KSnqVsmno=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1692240116</vt:lpwstr>
  </property>
</Properties>
</file>